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7" r:id="rId3"/>
    <p:sldId id="258" r:id="rId4"/>
    <p:sldId id="261" r:id="rId5"/>
    <p:sldId id="259" r:id="rId6"/>
    <p:sldId id="260" r:id="rId7"/>
    <p:sldId id="262" r:id="rId8"/>
    <p:sldId id="263" r:id="rId9"/>
    <p:sldId id="265" r:id="rId10"/>
    <p:sldId id="266" r:id="rId11"/>
    <p:sldId id="268" r:id="rId12"/>
    <p:sldId id="326" r:id="rId13"/>
    <p:sldId id="269" r:id="rId14"/>
    <p:sldId id="270" r:id="rId15"/>
    <p:sldId id="271" r:id="rId16"/>
    <p:sldId id="272" r:id="rId17"/>
    <p:sldId id="273" r:id="rId18"/>
    <p:sldId id="274" r:id="rId19"/>
    <p:sldId id="275" r:id="rId20"/>
    <p:sldId id="287" r:id="rId21"/>
    <p:sldId id="288" r:id="rId22"/>
    <p:sldId id="276" r:id="rId23"/>
    <p:sldId id="277" r:id="rId24"/>
    <p:sldId id="278" r:id="rId25"/>
    <p:sldId id="279" r:id="rId26"/>
    <p:sldId id="280" r:id="rId27"/>
    <p:sldId id="281" r:id="rId28"/>
    <p:sldId id="282" r:id="rId29"/>
    <p:sldId id="283" r:id="rId30"/>
    <p:sldId id="284" r:id="rId31"/>
    <p:sldId id="285"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25" r:id="rId59"/>
    <p:sldId id="315" r:id="rId60"/>
    <p:sldId id="316" r:id="rId61"/>
    <p:sldId id="317" r:id="rId62"/>
    <p:sldId id="318" r:id="rId63"/>
    <p:sldId id="319" r:id="rId64"/>
    <p:sldId id="320" r:id="rId65"/>
    <p:sldId id="321" r:id="rId66"/>
    <p:sldId id="322" r:id="rId67"/>
    <p:sldId id="323" r:id="rId68"/>
    <p:sldId id="324"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4" autoAdjust="0"/>
    <p:restoredTop sz="94660"/>
  </p:normalViewPr>
  <p:slideViewPr>
    <p:cSldViewPr snapToGrid="0">
      <p:cViewPr varScale="1">
        <p:scale>
          <a:sx n="58" d="100"/>
          <a:sy n="58" d="100"/>
        </p:scale>
        <p:origin x="4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79075532225134E-2"/>
          <c:y val="2.1425495524377908E-2"/>
          <c:w val="0.86007677165354302"/>
          <c:h val="0.84117800934911502"/>
        </c:manualLayout>
      </c:layout>
      <c:scatterChart>
        <c:scatterStyle val="lineMarker"/>
        <c:varyColors val="0"/>
        <c:ser>
          <c:idx val="0"/>
          <c:order val="0"/>
          <c:tx>
            <c:v>VHA User Males</c:v>
          </c:tx>
          <c:xVal>
            <c:numRef>
              <c:f>'[Chart in Microsoft Office PowerPoint]Sheet1'!$A$6:$A$15</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xVal>
          <c:yVal>
            <c:numRef>
              <c:f>'[Chart in Microsoft Office PowerPoint]Sheet1'!$D$6:$D$15</c:f>
              <c:numCache>
                <c:formatCode>General</c:formatCode>
                <c:ptCount val="10"/>
                <c:pt idx="0">
                  <c:v>34.299999999999997</c:v>
                </c:pt>
                <c:pt idx="1">
                  <c:v>33.9</c:v>
                </c:pt>
                <c:pt idx="2">
                  <c:v>30.9</c:v>
                </c:pt>
                <c:pt idx="3">
                  <c:v>31.7</c:v>
                </c:pt>
                <c:pt idx="4">
                  <c:v>31.3</c:v>
                </c:pt>
                <c:pt idx="5">
                  <c:v>31.6</c:v>
                </c:pt>
                <c:pt idx="6">
                  <c:v>30.5</c:v>
                </c:pt>
                <c:pt idx="7">
                  <c:v>32.9</c:v>
                </c:pt>
                <c:pt idx="8">
                  <c:v>31.9</c:v>
                </c:pt>
                <c:pt idx="9">
                  <c:v>29.1</c:v>
                </c:pt>
              </c:numCache>
            </c:numRef>
          </c:yVal>
          <c:smooth val="0"/>
          <c:extLst xmlns:c16r2="http://schemas.microsoft.com/office/drawing/2015/06/chart">
            <c:ext xmlns:c16="http://schemas.microsoft.com/office/drawing/2014/chart" uri="{C3380CC4-5D6E-409C-BE32-E72D297353CC}">
              <c16:uniqueId val="{00000000-AF76-5F46-8844-DCC1D10029BA}"/>
            </c:ext>
          </c:extLst>
        </c:ser>
        <c:ser>
          <c:idx val="1"/>
          <c:order val="1"/>
          <c:tx>
            <c:v>Non-VHA User Males</c:v>
          </c:tx>
          <c:xVal>
            <c:numRef>
              <c:f>'[Chart in Microsoft Office PowerPoint]Sheet1'!$O$6:$O$15</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xVal>
          <c:yVal>
            <c:numRef>
              <c:f>'[Chart in Microsoft Office PowerPoint]Sheet1'!$G$6:$G$15</c:f>
              <c:numCache>
                <c:formatCode>General</c:formatCode>
                <c:ptCount val="10"/>
                <c:pt idx="0">
                  <c:v>28.7</c:v>
                </c:pt>
                <c:pt idx="1">
                  <c:v>29.7</c:v>
                </c:pt>
                <c:pt idx="2">
                  <c:v>31.5</c:v>
                </c:pt>
                <c:pt idx="3">
                  <c:v>31</c:v>
                </c:pt>
                <c:pt idx="4">
                  <c:v>32.200000000000003</c:v>
                </c:pt>
                <c:pt idx="5">
                  <c:v>32</c:v>
                </c:pt>
                <c:pt idx="6">
                  <c:v>34</c:v>
                </c:pt>
                <c:pt idx="7">
                  <c:v>34.6</c:v>
                </c:pt>
                <c:pt idx="8">
                  <c:v>37.299999999999997</c:v>
                </c:pt>
                <c:pt idx="9">
                  <c:v>38.299999999999997</c:v>
                </c:pt>
              </c:numCache>
            </c:numRef>
          </c:yVal>
          <c:smooth val="0"/>
          <c:extLst xmlns:c16r2="http://schemas.microsoft.com/office/drawing/2015/06/chart">
            <c:ext xmlns:c16="http://schemas.microsoft.com/office/drawing/2014/chart" uri="{C3380CC4-5D6E-409C-BE32-E72D297353CC}">
              <c16:uniqueId val="{00000001-AF76-5F46-8844-DCC1D10029BA}"/>
            </c:ext>
          </c:extLst>
        </c:ser>
        <c:ser>
          <c:idx val="2"/>
          <c:order val="2"/>
          <c:tx>
            <c:v>Non-Veteran Males</c:v>
          </c:tx>
          <c:xVal>
            <c:numRef>
              <c:f>'[Chart in Microsoft Office PowerPoint]Sheet1'!$A$36:$A$45</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xVal>
          <c:yVal>
            <c:numRef>
              <c:f>'[Chart in Microsoft Office PowerPoint]Sheet1'!$J$6:$J$15</c:f>
              <c:numCache>
                <c:formatCode>General</c:formatCode>
                <c:ptCount val="10"/>
                <c:pt idx="0">
                  <c:v>20.5</c:v>
                </c:pt>
                <c:pt idx="1">
                  <c:v>21</c:v>
                </c:pt>
                <c:pt idx="2">
                  <c:v>20.399999999999999</c:v>
                </c:pt>
                <c:pt idx="3">
                  <c:v>20.5</c:v>
                </c:pt>
                <c:pt idx="4">
                  <c:v>20.399999999999999</c:v>
                </c:pt>
                <c:pt idx="5">
                  <c:v>20.9</c:v>
                </c:pt>
                <c:pt idx="6">
                  <c:v>21</c:v>
                </c:pt>
                <c:pt idx="7">
                  <c:v>22</c:v>
                </c:pt>
                <c:pt idx="8">
                  <c:v>21.4</c:v>
                </c:pt>
                <c:pt idx="9">
                  <c:v>21.4</c:v>
                </c:pt>
              </c:numCache>
            </c:numRef>
          </c:yVal>
          <c:smooth val="0"/>
          <c:extLst xmlns:c16r2="http://schemas.microsoft.com/office/drawing/2015/06/chart">
            <c:ext xmlns:c16="http://schemas.microsoft.com/office/drawing/2014/chart" uri="{C3380CC4-5D6E-409C-BE32-E72D297353CC}">
              <c16:uniqueId val="{00000002-AF76-5F46-8844-DCC1D10029BA}"/>
            </c:ext>
          </c:extLst>
        </c:ser>
        <c:dLbls>
          <c:showLegendKey val="0"/>
          <c:showVal val="0"/>
          <c:showCatName val="0"/>
          <c:showSerName val="0"/>
          <c:showPercent val="0"/>
          <c:showBubbleSize val="0"/>
        </c:dLbls>
        <c:axId val="279687448"/>
        <c:axId val="279687840"/>
      </c:scatterChart>
      <c:valAx>
        <c:axId val="279687448"/>
        <c:scaling>
          <c:orientation val="minMax"/>
          <c:max val="2011"/>
          <c:min val="2001"/>
        </c:scaling>
        <c:delete val="0"/>
        <c:axPos val="b"/>
        <c:numFmt formatCode="General" sourceLinked="1"/>
        <c:majorTickMark val="none"/>
        <c:minorTickMark val="none"/>
        <c:tickLblPos val="nextTo"/>
        <c:crossAx val="279687840"/>
        <c:crosses val="autoZero"/>
        <c:crossBetween val="midCat"/>
        <c:majorUnit val="1"/>
      </c:valAx>
      <c:valAx>
        <c:axId val="279687840"/>
        <c:scaling>
          <c:orientation val="minMax"/>
        </c:scaling>
        <c:delete val="0"/>
        <c:axPos val="l"/>
        <c:majorGridlines>
          <c:spPr>
            <a:ln>
              <a:solidFill>
                <a:schemeClr val="accent1"/>
              </a:solidFill>
            </a:ln>
          </c:spPr>
        </c:majorGridlines>
        <c:numFmt formatCode="0" sourceLinked="0"/>
        <c:majorTickMark val="none"/>
        <c:minorTickMark val="none"/>
        <c:tickLblPos val="nextTo"/>
        <c:crossAx val="279687448"/>
        <c:crosses val="autoZero"/>
        <c:crossBetween val="midCat"/>
      </c:valAx>
      <c:spPr>
        <a:noFill/>
      </c:spPr>
    </c:plotArea>
    <c:legend>
      <c:legendPos val="b"/>
      <c:layout>
        <c:manualLayout>
          <c:xMode val="edge"/>
          <c:yMode val="edge"/>
          <c:x val="0.17588521920871"/>
          <c:y val="0.92814645318091404"/>
          <c:w val="0.82411478079128997"/>
          <c:h val="5.72313831907411E-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1999</c:v>
                </c:pt>
              </c:strCache>
            </c:strRef>
          </c:tx>
          <c:invertIfNegative val="0"/>
          <c:cat>
            <c:strRef>
              <c:f>Sheet1!$A$2:$A$5</c:f>
              <c:strCache>
                <c:ptCount val="4"/>
                <c:pt idx="0">
                  <c:v>U.S. Male</c:v>
                </c:pt>
                <c:pt idx="1">
                  <c:v>VHA Male</c:v>
                </c:pt>
                <c:pt idx="2">
                  <c:v>U.S. Female</c:v>
                </c:pt>
                <c:pt idx="3">
                  <c:v>VHA Female</c:v>
                </c:pt>
              </c:strCache>
            </c:strRef>
          </c:cat>
          <c:val>
            <c:numRef>
              <c:f>Sheet1!$B$2:$B$5</c:f>
              <c:numCache>
                <c:formatCode>General</c:formatCode>
                <c:ptCount val="4"/>
                <c:pt idx="0">
                  <c:v>21.5</c:v>
                </c:pt>
                <c:pt idx="1">
                  <c:v>46.5</c:v>
                </c:pt>
                <c:pt idx="2">
                  <c:v>6.2</c:v>
                </c:pt>
                <c:pt idx="3">
                  <c:v>10.9</c:v>
                </c:pt>
              </c:numCache>
            </c:numRef>
          </c:val>
          <c:extLst xmlns:c16r2="http://schemas.microsoft.com/office/drawing/2015/06/chart">
            <c:ext xmlns:c16="http://schemas.microsoft.com/office/drawing/2014/chart" uri="{C3380CC4-5D6E-409C-BE32-E72D297353CC}">
              <c16:uniqueId val="{00000000-D027-2449-865D-BB094C19415A}"/>
            </c:ext>
          </c:extLst>
        </c:ser>
        <c:ser>
          <c:idx val="1"/>
          <c:order val="1"/>
          <c:tx>
            <c:strRef>
              <c:f>Sheet1!$C$1</c:f>
              <c:strCache>
                <c:ptCount val="1"/>
                <c:pt idx="0">
                  <c:v>2010</c:v>
                </c:pt>
              </c:strCache>
            </c:strRef>
          </c:tx>
          <c:invertIfNegative val="0"/>
          <c:cat>
            <c:strRef>
              <c:f>Sheet1!$A$2:$A$5</c:f>
              <c:strCache>
                <c:ptCount val="4"/>
                <c:pt idx="0">
                  <c:v>U.S. Male</c:v>
                </c:pt>
                <c:pt idx="1">
                  <c:v>VHA Male</c:v>
                </c:pt>
                <c:pt idx="2">
                  <c:v>U.S. Female</c:v>
                </c:pt>
                <c:pt idx="3">
                  <c:v>VHA Female</c:v>
                </c:pt>
              </c:strCache>
            </c:strRef>
          </c:cat>
          <c:val>
            <c:numRef>
              <c:f>Sheet1!$C$2:$C$5</c:f>
              <c:numCache>
                <c:formatCode>General</c:formatCode>
                <c:ptCount val="4"/>
                <c:pt idx="0">
                  <c:v>27.3</c:v>
                </c:pt>
                <c:pt idx="1">
                  <c:v>39</c:v>
                </c:pt>
                <c:pt idx="2">
                  <c:v>8.1</c:v>
                </c:pt>
                <c:pt idx="3">
                  <c:v>14.3</c:v>
                </c:pt>
              </c:numCache>
            </c:numRef>
          </c:val>
          <c:extLst xmlns:c16r2="http://schemas.microsoft.com/office/drawing/2015/06/chart">
            <c:ext xmlns:c16="http://schemas.microsoft.com/office/drawing/2014/chart" uri="{C3380CC4-5D6E-409C-BE32-E72D297353CC}">
              <c16:uniqueId val="{00000001-D027-2449-865D-BB094C19415A}"/>
            </c:ext>
          </c:extLst>
        </c:ser>
        <c:dLbls>
          <c:showLegendKey val="0"/>
          <c:showVal val="0"/>
          <c:showCatName val="0"/>
          <c:showSerName val="0"/>
          <c:showPercent val="0"/>
          <c:showBubbleSize val="0"/>
        </c:dLbls>
        <c:gapWidth val="150"/>
        <c:axId val="279689016"/>
        <c:axId val="279689408"/>
      </c:barChart>
      <c:catAx>
        <c:axId val="279689016"/>
        <c:scaling>
          <c:orientation val="minMax"/>
        </c:scaling>
        <c:delete val="0"/>
        <c:axPos val="b"/>
        <c:numFmt formatCode="General" sourceLinked="0"/>
        <c:majorTickMark val="out"/>
        <c:minorTickMark val="none"/>
        <c:tickLblPos val="nextTo"/>
        <c:crossAx val="279689408"/>
        <c:crosses val="autoZero"/>
        <c:auto val="1"/>
        <c:lblAlgn val="ctr"/>
        <c:lblOffset val="100"/>
        <c:noMultiLvlLbl val="0"/>
      </c:catAx>
      <c:valAx>
        <c:axId val="279689408"/>
        <c:scaling>
          <c:orientation val="minMax"/>
        </c:scaling>
        <c:delete val="0"/>
        <c:axPos val="l"/>
        <c:majorGridlines/>
        <c:numFmt formatCode="General" sourceLinked="1"/>
        <c:majorTickMark val="out"/>
        <c:minorTickMark val="none"/>
        <c:tickLblPos val="nextTo"/>
        <c:crossAx val="27968901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0.29357</cdr:y>
    </cdr:from>
    <cdr:to>
      <cdr:x>0.0387</cdr:x>
      <cdr:y>0.57449</cdr:y>
    </cdr:to>
    <cdr:sp macro="" textlink="">
      <cdr:nvSpPr>
        <cdr:cNvPr id="2" name="TextBox 1"/>
        <cdr:cNvSpPr txBox="1"/>
      </cdr:nvSpPr>
      <cdr:spPr>
        <a:xfrm xmlns:a="http://schemas.openxmlformats.org/drawingml/2006/main" rot="16200000">
          <a:off x="-534153" y="1999833"/>
          <a:ext cx="1402515" cy="33421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a:t>Rate per 100,000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7AE3B-F5D1-434C-9D60-5313B093CC17}" type="datetimeFigureOut">
              <a:rPr lang="en-US" smtClean="0"/>
              <a:t>2/27/2019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3E9D1-3293-4C2C-93B3-B25D1CBBB208}" type="slidenum">
              <a:rPr lang="en-US" smtClean="0"/>
              <a:t>‹#›</a:t>
            </a:fld>
            <a:endParaRPr lang="en-US"/>
          </a:p>
        </p:txBody>
      </p:sp>
    </p:spTree>
    <p:extLst>
      <p:ext uri="{BB962C8B-B14F-4D97-AF65-F5344CB8AC3E}">
        <p14:creationId xmlns:p14="http://schemas.microsoft.com/office/powerpoint/2010/main" val="169103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 since the 1920’s data on suicides has been on the rise. These are garnered from coroners reports.  </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8</a:t>
            </a:fld>
            <a:endParaRPr lang="en-US"/>
          </a:p>
        </p:txBody>
      </p:sp>
    </p:spTree>
    <p:extLst>
      <p:ext uri="{BB962C8B-B14F-4D97-AF65-F5344CB8AC3E}">
        <p14:creationId xmlns:p14="http://schemas.microsoft.com/office/powerpoint/2010/main" val="290775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is an issue for increased suicide for adults and youth</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18</a:t>
            </a:fld>
            <a:endParaRPr lang="en-US"/>
          </a:p>
        </p:txBody>
      </p:sp>
    </p:spTree>
    <p:extLst>
      <p:ext uri="{BB962C8B-B14F-4D97-AF65-F5344CB8AC3E}">
        <p14:creationId xmlns:p14="http://schemas.microsoft.com/office/powerpoint/2010/main" val="1088932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can occur as young as age 5. You can explain, if you want, about child devolvement and abstract thinking and how prior to that age children do not comprehend the finality of death. Explain that for both female and males rates increase from 35 to 54, but for males increase after 65. Ask tell me about what a male talks about versus a female and the understanding of purpose for a male when he retires. Explains part of the reasons for the differences. </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19</a:t>
            </a:fld>
            <a:endParaRPr lang="en-US"/>
          </a:p>
        </p:txBody>
      </p:sp>
    </p:spTree>
    <p:extLst>
      <p:ext uri="{BB962C8B-B14F-4D97-AF65-F5344CB8AC3E}">
        <p14:creationId xmlns:p14="http://schemas.microsoft.com/office/powerpoint/2010/main" val="1604194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about this study by the VA and males Veterans</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23</a:t>
            </a:fld>
            <a:endParaRPr lang="en-US"/>
          </a:p>
        </p:txBody>
      </p:sp>
    </p:spTree>
    <p:extLst>
      <p:ext uri="{BB962C8B-B14F-4D97-AF65-F5344CB8AC3E}">
        <p14:creationId xmlns:p14="http://schemas.microsoft.com/office/powerpoint/2010/main" val="190337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here about decrease in males, but females did not decrease, but mirrored US females proportionally The VA is studying this effect.   </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24</a:t>
            </a:fld>
            <a:endParaRPr lang="en-US"/>
          </a:p>
        </p:txBody>
      </p:sp>
    </p:spTree>
    <p:extLst>
      <p:ext uri="{BB962C8B-B14F-4D97-AF65-F5344CB8AC3E}">
        <p14:creationId xmlns:p14="http://schemas.microsoft.com/office/powerpoint/2010/main" val="127855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34F7579-182F-4F79-8A62-913D8CDBF9CD}" type="slidenum">
              <a:rPr lang="en-US" altLang="en-US" sz="1300" smtClean="0">
                <a:solidFill>
                  <a:prstClr val="black"/>
                </a:solidFill>
              </a:rPr>
              <a:pPr eaLnBrk="1" hangingPunct="1">
                <a:spcBef>
                  <a:spcPct val="0"/>
                </a:spcBef>
              </a:pPr>
              <a:t>25</a:t>
            </a:fld>
            <a:endParaRPr lang="en-US" altLang="en-US" sz="1300" dirty="0">
              <a:solidFill>
                <a:prstClr val="black"/>
              </a:solidFill>
            </a:endParaRPr>
          </a:p>
        </p:txBody>
      </p:sp>
    </p:spTree>
    <p:extLst>
      <p:ext uri="{BB962C8B-B14F-4D97-AF65-F5344CB8AC3E}">
        <p14:creationId xmlns:p14="http://schemas.microsoft.com/office/powerpoint/2010/main" val="2620912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Police officers are also at risk…   Notice that it typically isn’t the rookie.  This also suggest  that divorce rates are high. </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26</a:t>
            </a:fld>
            <a:endParaRPr lang="en-US"/>
          </a:p>
        </p:txBody>
      </p:sp>
    </p:spTree>
    <p:extLst>
      <p:ext uri="{BB962C8B-B14F-4D97-AF65-F5344CB8AC3E}">
        <p14:creationId xmlns:p14="http://schemas.microsoft.com/office/powerpoint/2010/main" val="2967865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males have higher rates are also do to selection of means. </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27</a:t>
            </a:fld>
            <a:endParaRPr lang="en-US"/>
          </a:p>
        </p:txBody>
      </p:sp>
    </p:spTree>
    <p:extLst>
      <p:ext uri="{BB962C8B-B14F-4D97-AF65-F5344CB8AC3E}">
        <p14:creationId xmlns:p14="http://schemas.microsoft.com/office/powerpoint/2010/main" val="1198585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Asking opens the door to speak with them, reduce stigma to MH and suicide </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28</a:t>
            </a:fld>
            <a:endParaRPr lang="en-US"/>
          </a:p>
        </p:txBody>
      </p:sp>
    </p:spTree>
    <p:extLst>
      <p:ext uri="{BB962C8B-B14F-4D97-AF65-F5344CB8AC3E}">
        <p14:creationId xmlns:p14="http://schemas.microsoft.com/office/powerpoint/2010/main" val="3398227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200886C-4C63-4759-929F-2C2EEF8C3F96}" type="slidenum">
              <a:rPr lang="en-US" smtClean="0"/>
              <a:pPr/>
              <a:t>29</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z="800">
                <a:solidFill>
                  <a:srgbClr val="FFFF00"/>
                </a:solidFill>
              </a:rPr>
              <a:t>Myth:</a:t>
            </a:r>
            <a:r>
              <a:rPr lang="en-US" sz="800" b="1"/>
              <a:t> </a:t>
            </a:r>
          </a:p>
          <a:p>
            <a:r>
              <a:rPr lang="en-US" sz="800"/>
              <a:t>	There are talkers and there are doers </a:t>
            </a:r>
          </a:p>
          <a:p>
            <a:endParaRPr lang="en-US" sz="800">
              <a:solidFill>
                <a:srgbClr val="FFFF00"/>
              </a:solidFill>
            </a:endParaRPr>
          </a:p>
          <a:p>
            <a:r>
              <a:rPr lang="en-US" sz="800">
                <a:solidFill>
                  <a:srgbClr val="FFFF00"/>
                </a:solidFill>
              </a:rPr>
              <a:t>Reality:</a:t>
            </a:r>
            <a:r>
              <a:rPr lang="en-US" sz="800"/>
              <a:t> </a:t>
            </a:r>
          </a:p>
          <a:p>
            <a:r>
              <a:rPr lang="en-US" sz="800"/>
              <a:t>	Most people who die by suicide have communicated some intent. Someone who talks about suicide gives the guide and/or clinician an 	opportunity to intervene before suicidal behaviors occur.</a:t>
            </a:r>
            <a:r>
              <a:rPr lang="en-US" sz="900"/>
              <a:t> </a:t>
            </a:r>
          </a:p>
          <a:p>
            <a:endParaRPr lang="en-US"/>
          </a:p>
        </p:txBody>
      </p:sp>
    </p:spTree>
    <p:extLst>
      <p:ext uri="{BB962C8B-B14F-4D97-AF65-F5344CB8AC3E}">
        <p14:creationId xmlns:p14="http://schemas.microsoft.com/office/powerpoint/2010/main" val="1957779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time to see if they saw the movie “The Bridge”  Explains Kevin Hines story of survival.  If you have local data about bridge jumpers compare to SF bridge data and even though we are ranked in the top 40 worldwide, the GG is the number one location in the world for suicides.  </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30</a:t>
            </a:fld>
            <a:endParaRPr lang="en-US"/>
          </a:p>
        </p:txBody>
      </p:sp>
    </p:spTree>
    <p:extLst>
      <p:ext uri="{BB962C8B-B14F-4D97-AF65-F5344CB8AC3E}">
        <p14:creationId xmlns:p14="http://schemas.microsoft.com/office/powerpoint/2010/main" val="53375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showing this, ask them where they think the US ranks worldwide. Some studies late that we are 38</a:t>
            </a:r>
            <a:r>
              <a:rPr lang="en-US" baseline="30000" dirty="0"/>
              <a:t>th</a:t>
            </a:r>
            <a:r>
              <a:rPr lang="en-US" dirty="0"/>
              <a:t>.  Keep this in mind when you see US data and it wills still shock you. </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9</a:t>
            </a:fld>
            <a:endParaRPr lang="en-US"/>
          </a:p>
        </p:txBody>
      </p:sp>
    </p:spTree>
    <p:extLst>
      <p:ext uri="{BB962C8B-B14F-4D97-AF65-F5344CB8AC3E}">
        <p14:creationId xmlns:p14="http://schemas.microsoft.com/office/powerpoint/2010/main" val="1502492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young children is not always a protective factor. They have to believe that the children cannot survive without them to be protective. </a:t>
            </a:r>
          </a:p>
          <a:p>
            <a:r>
              <a:rPr lang="en-US" dirty="0"/>
              <a:t>Explain why we have Safety plans and not to use no harm contracts  </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31</a:t>
            </a:fld>
            <a:endParaRPr lang="en-US"/>
          </a:p>
        </p:txBody>
      </p:sp>
    </p:spTree>
    <p:extLst>
      <p:ext uri="{BB962C8B-B14F-4D97-AF65-F5344CB8AC3E}">
        <p14:creationId xmlns:p14="http://schemas.microsoft.com/office/powerpoint/2010/main" val="3908006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is divided with job loss due to economic cycles</a:t>
            </a:r>
          </a:p>
        </p:txBody>
      </p:sp>
      <p:sp>
        <p:nvSpPr>
          <p:cNvPr id="4" name="Slide Number Placeholder 3"/>
          <p:cNvSpPr>
            <a:spLocks noGrp="1"/>
          </p:cNvSpPr>
          <p:nvPr>
            <p:ph type="sldNum" sz="quarter" idx="10"/>
          </p:nvPr>
        </p:nvSpPr>
        <p:spPr/>
        <p:txBody>
          <a:bodyPr/>
          <a:lstStyle/>
          <a:p>
            <a:fld id="{6AFF52BD-BB93-EF49-A26A-E02575506B10}" type="slidenum">
              <a:rPr lang="en-US" smtClean="0"/>
              <a:pPr/>
              <a:t>42</a:t>
            </a:fld>
            <a:endParaRPr lang="en-US"/>
          </a:p>
        </p:txBody>
      </p:sp>
    </p:spTree>
    <p:extLst>
      <p:ext uri="{BB962C8B-B14F-4D97-AF65-F5344CB8AC3E}">
        <p14:creationId xmlns:p14="http://schemas.microsoft.com/office/powerpoint/2010/main" val="409072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13.5% equals roughly about 40 million people.  Show that you cannot predict suicide , more people reported suicide attempts than had a plan. Speak to impulsive behaviors and limbic system again. </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10</a:t>
            </a:fld>
            <a:endParaRPr lang="en-US"/>
          </a:p>
        </p:txBody>
      </p:sp>
    </p:spTree>
    <p:extLst>
      <p:ext uri="{BB962C8B-B14F-4D97-AF65-F5344CB8AC3E}">
        <p14:creationId xmlns:p14="http://schemas.microsoft.com/office/powerpoint/2010/main" val="267614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FD27B3A-55A5-49C7-8B5F-FF6D2FC94E14}" type="slidenum">
              <a:rPr lang="en-US" smtClean="0"/>
              <a:pPr/>
              <a:t>11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dirty="0"/>
              <a:t>Rates have kept going up in the general population since the 1920’s ever since data has been collected from Coroner’s reports</a:t>
            </a:r>
          </a:p>
        </p:txBody>
      </p:sp>
    </p:spTree>
    <p:extLst>
      <p:ext uri="{BB962C8B-B14F-4D97-AF65-F5344CB8AC3E}">
        <p14:creationId xmlns:p14="http://schemas.microsoft.com/office/powerpoint/2010/main" val="304805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will see the data has continued to rise across the board regardless of age, gender or race. What stands out the most is that the data for males is always the highest in each category, regardless of race or age when compared to their female counterparts.  </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13</a:t>
            </a:fld>
            <a:endParaRPr lang="en-US"/>
          </a:p>
        </p:txBody>
      </p:sp>
    </p:spTree>
    <p:extLst>
      <p:ext uri="{BB962C8B-B14F-4D97-AF65-F5344CB8AC3E}">
        <p14:creationId xmlns:p14="http://schemas.microsoft.com/office/powerpoint/2010/main" val="151821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slide and the next slides on rates, please focus on the overall</a:t>
            </a:r>
            <a:r>
              <a:rPr lang="en-US" baseline="0" dirty="0"/>
              <a:t> number and that rates have been increasing since the 1920’s when initiation data was begun. </a:t>
            </a:r>
            <a:endParaRPr lang="en-US" dirty="0"/>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14</a:t>
            </a:fld>
            <a:endParaRPr lang="en-US"/>
          </a:p>
        </p:txBody>
      </p:sp>
    </p:spTree>
    <p:extLst>
      <p:ext uri="{BB962C8B-B14F-4D97-AF65-F5344CB8AC3E}">
        <p14:creationId xmlns:p14="http://schemas.microsoft.com/office/powerpoint/2010/main" val="241911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focus that all number sin all areas are going up. 42000, </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15</a:t>
            </a:fld>
            <a:endParaRPr lang="en-US"/>
          </a:p>
        </p:txBody>
      </p:sp>
    </p:spTree>
    <p:extLst>
      <p:ext uri="{BB962C8B-B14F-4D97-AF65-F5344CB8AC3E}">
        <p14:creationId xmlns:p14="http://schemas.microsoft.com/office/powerpoint/2010/main" val="19198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44000 latest has it to 46000</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16</a:t>
            </a:fld>
            <a:endParaRPr lang="en-US"/>
          </a:p>
        </p:txBody>
      </p:sp>
    </p:spTree>
    <p:extLst>
      <p:ext uri="{BB962C8B-B14F-4D97-AF65-F5344CB8AC3E}">
        <p14:creationId xmlns:p14="http://schemas.microsoft.com/office/powerpoint/2010/main" val="407809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2015 data, homicide was the second leading cause for 15-24 year olds, now suicide is the 2</a:t>
            </a:r>
            <a:r>
              <a:rPr lang="en-US" baseline="30000" dirty="0"/>
              <a:t>nd</a:t>
            </a:r>
            <a:r>
              <a:rPr lang="en-US" dirty="0"/>
              <a:t> leading cause from youth through 34.</a:t>
            </a:r>
          </a:p>
        </p:txBody>
      </p:sp>
      <p:sp>
        <p:nvSpPr>
          <p:cNvPr id="4" name="Slide Number Placeholder 3"/>
          <p:cNvSpPr>
            <a:spLocks noGrp="1"/>
          </p:cNvSpPr>
          <p:nvPr>
            <p:ph type="sldNum" sz="quarter" idx="10"/>
          </p:nvPr>
        </p:nvSpPr>
        <p:spPr/>
        <p:txBody>
          <a:bodyPr/>
          <a:lstStyle/>
          <a:p>
            <a:pPr>
              <a:defRPr/>
            </a:pPr>
            <a:fld id="{091FEA8F-EB98-46C8-9BFF-40104C51DD95}" type="slidenum">
              <a:rPr lang="en-US" smtClean="0"/>
              <a:pPr>
                <a:defRPr/>
              </a:pPr>
              <a:t>17</a:t>
            </a:fld>
            <a:endParaRPr lang="en-US"/>
          </a:p>
        </p:txBody>
      </p:sp>
    </p:spTree>
    <p:extLst>
      <p:ext uri="{BB962C8B-B14F-4D97-AF65-F5344CB8AC3E}">
        <p14:creationId xmlns:p14="http://schemas.microsoft.com/office/powerpoint/2010/main" val="1802306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1B2BB-7A24-4D30-B0B6-8F7D5ADEF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905A332-39E7-4BFD-BCBD-F3FA2E7BB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24AE957-9B92-4215-BCF3-D8E069CDEFE8}"/>
              </a:ext>
            </a:extLst>
          </p:cNvPr>
          <p:cNvSpPr>
            <a:spLocks noGrp="1"/>
          </p:cNvSpPr>
          <p:nvPr>
            <p:ph type="dt" sz="half" idx="10"/>
          </p:nvPr>
        </p:nvSpPr>
        <p:spPr/>
        <p:txBody>
          <a:bodyPr/>
          <a:lstStyle/>
          <a:p>
            <a:fld id="{8770E416-4908-4DE6-898A-6AAA739E3B16}" type="datetimeFigureOut">
              <a:rPr lang="en-US" smtClean="0"/>
              <a:t>2/27/2019</a:t>
            </a:fld>
            <a:endParaRPr lang="en-US"/>
          </a:p>
        </p:txBody>
      </p:sp>
      <p:sp>
        <p:nvSpPr>
          <p:cNvPr id="5" name="Footer Placeholder 4">
            <a:extLst>
              <a:ext uri="{FF2B5EF4-FFF2-40B4-BE49-F238E27FC236}">
                <a16:creationId xmlns:a16="http://schemas.microsoft.com/office/drawing/2014/main" xmlns="" id="{0DB104FD-4EA6-4C6A-A472-453AED095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520137-B666-4822-BADA-66339FB9A2ED}"/>
              </a:ext>
            </a:extLst>
          </p:cNvPr>
          <p:cNvSpPr>
            <a:spLocks noGrp="1"/>
          </p:cNvSpPr>
          <p:nvPr>
            <p:ph type="sldNum" sz="quarter" idx="12"/>
          </p:nvPr>
        </p:nvSpPr>
        <p:spPr/>
        <p:txBody>
          <a:bodyPr/>
          <a:lstStyle/>
          <a:p>
            <a:fld id="{AD1B2969-B328-49F6-BAAE-F51D8B9DE54A}" type="slidenum">
              <a:rPr lang="en-US" smtClean="0"/>
              <a:t>‹#›</a:t>
            </a:fld>
            <a:endParaRPr lang="en-US"/>
          </a:p>
        </p:txBody>
      </p:sp>
    </p:spTree>
    <p:extLst>
      <p:ext uri="{BB962C8B-B14F-4D97-AF65-F5344CB8AC3E}">
        <p14:creationId xmlns:p14="http://schemas.microsoft.com/office/powerpoint/2010/main" val="206620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DAF57-C321-4D0C-8ABC-0815A97DE9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722D63A-6309-4991-B7E7-2DD232F906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DAEE16-39CA-496A-A21A-65255A25FE16}"/>
              </a:ext>
            </a:extLst>
          </p:cNvPr>
          <p:cNvSpPr>
            <a:spLocks noGrp="1"/>
          </p:cNvSpPr>
          <p:nvPr>
            <p:ph type="dt" sz="half" idx="10"/>
          </p:nvPr>
        </p:nvSpPr>
        <p:spPr/>
        <p:txBody>
          <a:bodyPr/>
          <a:lstStyle/>
          <a:p>
            <a:fld id="{8770E416-4908-4DE6-898A-6AAA739E3B16}" type="datetimeFigureOut">
              <a:rPr lang="en-US" smtClean="0"/>
              <a:t>2/27/2019</a:t>
            </a:fld>
            <a:endParaRPr lang="en-US"/>
          </a:p>
        </p:txBody>
      </p:sp>
      <p:sp>
        <p:nvSpPr>
          <p:cNvPr id="5" name="Footer Placeholder 4">
            <a:extLst>
              <a:ext uri="{FF2B5EF4-FFF2-40B4-BE49-F238E27FC236}">
                <a16:creationId xmlns:a16="http://schemas.microsoft.com/office/drawing/2014/main" xmlns="" id="{33E6B1F0-0F86-413E-8904-A436DCDE8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E04BC8-641C-436F-A254-1C2E1534556F}"/>
              </a:ext>
            </a:extLst>
          </p:cNvPr>
          <p:cNvSpPr>
            <a:spLocks noGrp="1"/>
          </p:cNvSpPr>
          <p:nvPr>
            <p:ph type="sldNum" sz="quarter" idx="12"/>
          </p:nvPr>
        </p:nvSpPr>
        <p:spPr/>
        <p:txBody>
          <a:bodyPr/>
          <a:lstStyle/>
          <a:p>
            <a:fld id="{AD1B2969-B328-49F6-BAAE-F51D8B9DE54A}" type="slidenum">
              <a:rPr lang="en-US" smtClean="0"/>
              <a:t>‹#›</a:t>
            </a:fld>
            <a:endParaRPr lang="en-US"/>
          </a:p>
        </p:txBody>
      </p:sp>
    </p:spTree>
    <p:extLst>
      <p:ext uri="{BB962C8B-B14F-4D97-AF65-F5344CB8AC3E}">
        <p14:creationId xmlns:p14="http://schemas.microsoft.com/office/powerpoint/2010/main" val="144639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CE2E508-C0DA-4E71-9F80-D6F094E771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D1DF00-AE17-47E0-B398-4E0E5528D3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49A79E-59A3-4748-BA82-08D29121C22B}"/>
              </a:ext>
            </a:extLst>
          </p:cNvPr>
          <p:cNvSpPr>
            <a:spLocks noGrp="1"/>
          </p:cNvSpPr>
          <p:nvPr>
            <p:ph type="dt" sz="half" idx="10"/>
          </p:nvPr>
        </p:nvSpPr>
        <p:spPr/>
        <p:txBody>
          <a:bodyPr/>
          <a:lstStyle/>
          <a:p>
            <a:fld id="{8770E416-4908-4DE6-898A-6AAA739E3B16}" type="datetimeFigureOut">
              <a:rPr lang="en-US" smtClean="0"/>
              <a:t>2/27/2019</a:t>
            </a:fld>
            <a:endParaRPr lang="en-US"/>
          </a:p>
        </p:txBody>
      </p:sp>
      <p:sp>
        <p:nvSpPr>
          <p:cNvPr id="5" name="Footer Placeholder 4">
            <a:extLst>
              <a:ext uri="{FF2B5EF4-FFF2-40B4-BE49-F238E27FC236}">
                <a16:creationId xmlns:a16="http://schemas.microsoft.com/office/drawing/2014/main" xmlns="" id="{178557C2-14B4-4A7F-9EE2-87292F187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66DFEE-BFEC-4019-A2E0-58BFE81349DE}"/>
              </a:ext>
            </a:extLst>
          </p:cNvPr>
          <p:cNvSpPr>
            <a:spLocks noGrp="1"/>
          </p:cNvSpPr>
          <p:nvPr>
            <p:ph type="sldNum" sz="quarter" idx="12"/>
          </p:nvPr>
        </p:nvSpPr>
        <p:spPr/>
        <p:txBody>
          <a:bodyPr/>
          <a:lstStyle/>
          <a:p>
            <a:fld id="{AD1B2969-B328-49F6-BAAE-F51D8B9DE54A}" type="slidenum">
              <a:rPr lang="en-US" smtClean="0"/>
              <a:t>‹#›</a:t>
            </a:fld>
            <a:endParaRPr lang="en-US"/>
          </a:p>
        </p:txBody>
      </p:sp>
    </p:spTree>
    <p:extLst>
      <p:ext uri="{BB962C8B-B14F-4D97-AF65-F5344CB8AC3E}">
        <p14:creationId xmlns:p14="http://schemas.microsoft.com/office/powerpoint/2010/main" val="403580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432EE2-B93E-442B-8AC5-26F133DEB9C7}" type="slidenum">
              <a:rPr lang="en-US"/>
              <a:pPr>
                <a:defRPr/>
              </a:pPr>
              <a:t>‹#›</a:t>
            </a:fld>
            <a:endParaRPr lang="en-US"/>
          </a:p>
        </p:txBody>
      </p:sp>
    </p:spTree>
    <p:extLst>
      <p:ext uri="{BB962C8B-B14F-4D97-AF65-F5344CB8AC3E}">
        <p14:creationId xmlns:p14="http://schemas.microsoft.com/office/powerpoint/2010/main" val="2583631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EF9E96-5EF3-47DE-AA1D-94EBFDC1A40A}" type="slidenum">
              <a:rPr lang="en-US"/>
              <a:pPr>
                <a:defRPr/>
              </a:pPr>
              <a:t>‹#›</a:t>
            </a:fld>
            <a:endParaRPr lang="en-US"/>
          </a:p>
        </p:txBody>
      </p:sp>
    </p:spTree>
    <p:extLst>
      <p:ext uri="{BB962C8B-B14F-4D97-AF65-F5344CB8AC3E}">
        <p14:creationId xmlns:p14="http://schemas.microsoft.com/office/powerpoint/2010/main" val="4183976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Footer Placeholder 2"/>
          <p:cNvSpPr txBox="1">
            <a:spLocks/>
          </p:cNvSpPr>
          <p:nvPr userDrawn="1"/>
        </p:nvSpPr>
        <p:spPr>
          <a:xfrm>
            <a:off x="3048000" y="6553200"/>
            <a:ext cx="4673600" cy="304800"/>
          </a:xfrm>
          <a:prstGeom prst="rect">
            <a:avLst/>
          </a:prstGeom>
        </p:spPr>
        <p:txBody>
          <a:bodyPr anchor="ctr"/>
          <a:lstStyle>
            <a:lvl1pPr>
              <a:defRPr sz="1000" spc="600">
                <a:solidFill>
                  <a:schemeClr val="bg1"/>
                </a:solidFill>
                <a:latin typeface="Myriad Pro"/>
                <a:cs typeface="Myriad Pro"/>
              </a:defRPr>
            </a:lvl1pPr>
          </a:lstStyle>
          <a:p>
            <a:pPr fontAlgn="auto">
              <a:spcBef>
                <a:spcPts val="0"/>
              </a:spcBef>
              <a:spcAft>
                <a:spcPts val="0"/>
              </a:spcAft>
              <a:defRPr/>
            </a:pPr>
            <a:endParaRPr lang="en-US" sz="1000" dirty="0">
              <a:latin typeface="Georgia"/>
              <a:cs typeface="Georgia"/>
            </a:endParaRPr>
          </a:p>
        </p:txBody>
      </p:sp>
      <p:sp>
        <p:nvSpPr>
          <p:cNvPr id="4" name="Footer Placeholder 2"/>
          <p:cNvSpPr txBox="1">
            <a:spLocks/>
          </p:cNvSpPr>
          <p:nvPr userDrawn="1"/>
        </p:nvSpPr>
        <p:spPr>
          <a:xfrm>
            <a:off x="508000" y="6553200"/>
            <a:ext cx="1524000" cy="304800"/>
          </a:xfrm>
          <a:prstGeom prst="rect">
            <a:avLst/>
          </a:prstGeom>
        </p:spPr>
        <p:txBody>
          <a:bodyPr anchor="ctr"/>
          <a:lstStyle>
            <a:lvl1pPr>
              <a:defRPr sz="1000" spc="600">
                <a:solidFill>
                  <a:schemeClr val="bg1"/>
                </a:solidFill>
                <a:latin typeface="Myriad Pro"/>
                <a:cs typeface="Myriad Pro"/>
              </a:defRPr>
            </a:lvl1pPr>
          </a:lstStyle>
          <a:p>
            <a:pPr fontAlgn="auto">
              <a:spcBef>
                <a:spcPts val="0"/>
              </a:spcBef>
              <a:spcAft>
                <a:spcPts val="0"/>
              </a:spcAft>
              <a:defRPr/>
            </a:pPr>
            <a:endParaRPr lang="en-US" sz="1000" dirty="0">
              <a:latin typeface="Georgia"/>
              <a:cs typeface="Georgia"/>
            </a:endParaRPr>
          </a:p>
        </p:txBody>
      </p:sp>
      <p:sp>
        <p:nvSpPr>
          <p:cNvPr id="5" name="Footer Placeholder 2"/>
          <p:cNvSpPr txBox="1">
            <a:spLocks/>
          </p:cNvSpPr>
          <p:nvPr userDrawn="1"/>
        </p:nvSpPr>
        <p:spPr>
          <a:xfrm>
            <a:off x="7213600" y="6553200"/>
            <a:ext cx="4673600" cy="304800"/>
          </a:xfrm>
          <a:prstGeom prst="rect">
            <a:avLst/>
          </a:prstGeom>
        </p:spPr>
        <p:txBody>
          <a:bodyPr anchor="ctr"/>
          <a:lstStyle>
            <a:lvl1pPr>
              <a:defRPr sz="1000" spc="600">
                <a:solidFill>
                  <a:schemeClr val="bg1"/>
                </a:solidFill>
                <a:latin typeface="Myriad Pro"/>
                <a:cs typeface="Myriad Pro"/>
              </a:defRPr>
            </a:lvl1pPr>
          </a:lstStyle>
          <a:p>
            <a:pPr algn="r" fontAlgn="auto">
              <a:spcBef>
                <a:spcPts val="0"/>
              </a:spcBef>
              <a:spcAft>
                <a:spcPts val="0"/>
              </a:spcAft>
              <a:defRPr/>
            </a:pPr>
            <a:endParaRPr lang="en-US" sz="1000" dirty="0">
              <a:latin typeface="Georgia"/>
              <a:cs typeface="Georgia"/>
            </a:endParaRPr>
          </a:p>
        </p:txBody>
      </p:sp>
      <p:sp>
        <p:nvSpPr>
          <p:cNvPr id="6" name="TextBox 5"/>
          <p:cNvSpPr txBox="1"/>
          <p:nvPr userDrawn="1"/>
        </p:nvSpPr>
        <p:spPr>
          <a:xfrm>
            <a:off x="1219200" y="317500"/>
            <a:ext cx="8940800" cy="292100"/>
          </a:xfrm>
          <a:prstGeom prst="rect">
            <a:avLst/>
          </a:prstGeom>
          <a:noFill/>
        </p:spPr>
        <p:txBody>
          <a:bodyPr>
            <a:spAutoFit/>
          </a:bodyPr>
          <a:lstStyle/>
          <a:p>
            <a:pPr fontAlgn="auto">
              <a:spcBef>
                <a:spcPts val="0"/>
              </a:spcBef>
              <a:spcAft>
                <a:spcPts val="0"/>
              </a:spcAft>
              <a:defRPr/>
            </a:pPr>
            <a:r>
              <a:rPr lang="en-US" sz="1300" cap="all" dirty="0">
                <a:solidFill>
                  <a:schemeClr val="bg1"/>
                </a:solidFill>
                <a:latin typeface="Georgia"/>
                <a:cs typeface="Georgia"/>
              </a:rPr>
              <a:t>Department</a:t>
            </a:r>
            <a:r>
              <a:rPr lang="en-US" sz="1300" cap="all" baseline="0" dirty="0">
                <a:solidFill>
                  <a:schemeClr val="bg1"/>
                </a:solidFill>
                <a:latin typeface="Georgia"/>
                <a:cs typeface="Georgia"/>
              </a:rPr>
              <a:t> Of Veterans Affairs</a:t>
            </a:r>
            <a:endParaRPr lang="en-US" sz="1300" cap="all" dirty="0">
              <a:solidFill>
                <a:schemeClr val="bg1"/>
              </a:solidFill>
              <a:latin typeface="Georgia"/>
              <a:cs typeface="Georgia"/>
            </a:endParaRPr>
          </a:p>
        </p:txBody>
      </p:sp>
      <p:sp>
        <p:nvSpPr>
          <p:cNvPr id="7" name="Title 1"/>
          <p:cNvSpPr>
            <a:spLocks noGrp="1"/>
          </p:cNvSpPr>
          <p:nvPr>
            <p:ph type="title" hasCustomPrompt="1"/>
          </p:nvPr>
        </p:nvSpPr>
        <p:spPr>
          <a:xfrm>
            <a:off x="1625600" y="2743200"/>
            <a:ext cx="8940800" cy="1143000"/>
          </a:xfrm>
          <a:prstGeom prst="rect">
            <a:avLst/>
          </a:prstGeom>
          <a:solidFill>
            <a:schemeClr val="bg1"/>
          </a:solidFill>
          <a:ln w="0">
            <a:solidFill>
              <a:srgbClr val="FFFFFF"/>
            </a:solidFill>
          </a:ln>
        </p:spPr>
        <p:txBody>
          <a:bodyPr>
            <a:normAutofit/>
          </a:bodyPr>
          <a:lstStyle>
            <a:lvl1pPr algn="ctr">
              <a:defRPr sz="2400" b="1" i="0" cap="all" baseline="0">
                <a:solidFill>
                  <a:schemeClr val="bg1">
                    <a:lumMod val="50000"/>
                  </a:schemeClr>
                </a:solidFill>
                <a:latin typeface="Georgia"/>
                <a:cs typeface="Georgia"/>
              </a:defRPr>
            </a:lvl1pPr>
          </a:lstStyle>
          <a:p>
            <a:r>
              <a:rPr lang="en-US" dirty="0"/>
              <a:t>Click to edit text</a:t>
            </a:r>
          </a:p>
        </p:txBody>
      </p:sp>
    </p:spTree>
    <p:extLst>
      <p:ext uri="{BB962C8B-B14F-4D97-AF65-F5344CB8AC3E}">
        <p14:creationId xmlns:p14="http://schemas.microsoft.com/office/powerpoint/2010/main" val="275797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28355E-C7ED-4DAF-BB13-717C76859B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FB062AB-B8C8-4C07-A9A9-EBB00037FC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9FEB92-7804-43F6-8AF1-D626573C5C57}"/>
              </a:ext>
            </a:extLst>
          </p:cNvPr>
          <p:cNvSpPr>
            <a:spLocks noGrp="1"/>
          </p:cNvSpPr>
          <p:nvPr>
            <p:ph type="dt" sz="half" idx="10"/>
          </p:nvPr>
        </p:nvSpPr>
        <p:spPr/>
        <p:txBody>
          <a:bodyPr/>
          <a:lstStyle/>
          <a:p>
            <a:fld id="{8770E416-4908-4DE6-898A-6AAA739E3B16}" type="datetimeFigureOut">
              <a:rPr lang="en-US" smtClean="0"/>
              <a:t>2/27/2019</a:t>
            </a:fld>
            <a:endParaRPr lang="en-US"/>
          </a:p>
        </p:txBody>
      </p:sp>
      <p:sp>
        <p:nvSpPr>
          <p:cNvPr id="5" name="Footer Placeholder 4">
            <a:extLst>
              <a:ext uri="{FF2B5EF4-FFF2-40B4-BE49-F238E27FC236}">
                <a16:creationId xmlns:a16="http://schemas.microsoft.com/office/drawing/2014/main" xmlns="" id="{3278D9CD-573B-4947-9744-44F1A3A51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09162D-4531-4475-B1FE-422CE5E7147A}"/>
              </a:ext>
            </a:extLst>
          </p:cNvPr>
          <p:cNvSpPr>
            <a:spLocks noGrp="1"/>
          </p:cNvSpPr>
          <p:nvPr>
            <p:ph type="sldNum" sz="quarter" idx="12"/>
          </p:nvPr>
        </p:nvSpPr>
        <p:spPr/>
        <p:txBody>
          <a:bodyPr/>
          <a:lstStyle/>
          <a:p>
            <a:fld id="{AD1B2969-B328-49F6-BAAE-F51D8B9DE54A}" type="slidenum">
              <a:rPr lang="en-US" smtClean="0"/>
              <a:t>‹#›</a:t>
            </a:fld>
            <a:endParaRPr lang="en-US"/>
          </a:p>
        </p:txBody>
      </p:sp>
    </p:spTree>
    <p:extLst>
      <p:ext uri="{BB962C8B-B14F-4D97-AF65-F5344CB8AC3E}">
        <p14:creationId xmlns:p14="http://schemas.microsoft.com/office/powerpoint/2010/main" val="55045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0B977-ECF6-417F-928B-D002D6A555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E3CEC3A-6D19-433A-9593-A65B8C53C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C535114-24A8-403E-A546-0C4AAA4C9377}"/>
              </a:ext>
            </a:extLst>
          </p:cNvPr>
          <p:cNvSpPr>
            <a:spLocks noGrp="1"/>
          </p:cNvSpPr>
          <p:nvPr>
            <p:ph type="dt" sz="half" idx="10"/>
          </p:nvPr>
        </p:nvSpPr>
        <p:spPr/>
        <p:txBody>
          <a:bodyPr/>
          <a:lstStyle/>
          <a:p>
            <a:fld id="{8770E416-4908-4DE6-898A-6AAA739E3B16}" type="datetimeFigureOut">
              <a:rPr lang="en-US" smtClean="0"/>
              <a:t>2/27/2019</a:t>
            </a:fld>
            <a:endParaRPr lang="en-US"/>
          </a:p>
        </p:txBody>
      </p:sp>
      <p:sp>
        <p:nvSpPr>
          <p:cNvPr id="5" name="Footer Placeholder 4">
            <a:extLst>
              <a:ext uri="{FF2B5EF4-FFF2-40B4-BE49-F238E27FC236}">
                <a16:creationId xmlns:a16="http://schemas.microsoft.com/office/drawing/2014/main" xmlns="" id="{1BD84CF7-DF3F-4B99-8977-3348DF110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562CD4-5DF7-4A9F-B55B-C87644DB57A8}"/>
              </a:ext>
            </a:extLst>
          </p:cNvPr>
          <p:cNvSpPr>
            <a:spLocks noGrp="1"/>
          </p:cNvSpPr>
          <p:nvPr>
            <p:ph type="sldNum" sz="quarter" idx="12"/>
          </p:nvPr>
        </p:nvSpPr>
        <p:spPr/>
        <p:txBody>
          <a:bodyPr/>
          <a:lstStyle/>
          <a:p>
            <a:fld id="{AD1B2969-B328-49F6-BAAE-F51D8B9DE54A}" type="slidenum">
              <a:rPr lang="en-US" smtClean="0"/>
              <a:t>‹#›</a:t>
            </a:fld>
            <a:endParaRPr lang="en-US"/>
          </a:p>
        </p:txBody>
      </p:sp>
    </p:spTree>
    <p:extLst>
      <p:ext uri="{BB962C8B-B14F-4D97-AF65-F5344CB8AC3E}">
        <p14:creationId xmlns:p14="http://schemas.microsoft.com/office/powerpoint/2010/main" val="67399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081F8-CD66-42FA-923F-73ACFCF45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EAD58E-B1DA-4056-8D6F-FE2B2F7279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DC6FB67-E5E0-48C4-9841-C0CA89DEDC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CFDF119-3C9C-433D-BBD9-FDEC091E27C2}"/>
              </a:ext>
            </a:extLst>
          </p:cNvPr>
          <p:cNvSpPr>
            <a:spLocks noGrp="1"/>
          </p:cNvSpPr>
          <p:nvPr>
            <p:ph type="dt" sz="half" idx="10"/>
          </p:nvPr>
        </p:nvSpPr>
        <p:spPr/>
        <p:txBody>
          <a:bodyPr/>
          <a:lstStyle/>
          <a:p>
            <a:fld id="{8770E416-4908-4DE6-898A-6AAA739E3B16}" type="datetimeFigureOut">
              <a:rPr lang="en-US" smtClean="0"/>
              <a:t>2/27/2019</a:t>
            </a:fld>
            <a:endParaRPr lang="en-US"/>
          </a:p>
        </p:txBody>
      </p:sp>
      <p:sp>
        <p:nvSpPr>
          <p:cNvPr id="6" name="Footer Placeholder 5">
            <a:extLst>
              <a:ext uri="{FF2B5EF4-FFF2-40B4-BE49-F238E27FC236}">
                <a16:creationId xmlns:a16="http://schemas.microsoft.com/office/drawing/2014/main" xmlns="" id="{7FF99548-21B5-4A5E-80AD-836658675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F3A3AB2-D0FD-4D57-B9F4-827DD4556E2B}"/>
              </a:ext>
            </a:extLst>
          </p:cNvPr>
          <p:cNvSpPr>
            <a:spLocks noGrp="1"/>
          </p:cNvSpPr>
          <p:nvPr>
            <p:ph type="sldNum" sz="quarter" idx="12"/>
          </p:nvPr>
        </p:nvSpPr>
        <p:spPr/>
        <p:txBody>
          <a:bodyPr/>
          <a:lstStyle/>
          <a:p>
            <a:fld id="{AD1B2969-B328-49F6-BAAE-F51D8B9DE54A}" type="slidenum">
              <a:rPr lang="en-US" smtClean="0"/>
              <a:t>‹#›</a:t>
            </a:fld>
            <a:endParaRPr lang="en-US"/>
          </a:p>
        </p:txBody>
      </p:sp>
    </p:spTree>
    <p:extLst>
      <p:ext uri="{BB962C8B-B14F-4D97-AF65-F5344CB8AC3E}">
        <p14:creationId xmlns:p14="http://schemas.microsoft.com/office/powerpoint/2010/main" val="238568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B70E0-5ADE-4904-8253-6A944F64B0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6CA7FC5-6FBF-4C6F-838F-B0C01F6E5E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E6C137E-A9EE-455A-AA1B-C5F1741783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68B28EB-B49B-42C1-B947-B98023B91C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4B84573-A80B-4C90-A017-EDE0CCB5A1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3968613-4F36-4264-B50D-A71219686A86}"/>
              </a:ext>
            </a:extLst>
          </p:cNvPr>
          <p:cNvSpPr>
            <a:spLocks noGrp="1"/>
          </p:cNvSpPr>
          <p:nvPr>
            <p:ph type="dt" sz="half" idx="10"/>
          </p:nvPr>
        </p:nvSpPr>
        <p:spPr/>
        <p:txBody>
          <a:bodyPr/>
          <a:lstStyle/>
          <a:p>
            <a:fld id="{8770E416-4908-4DE6-898A-6AAA739E3B16}" type="datetimeFigureOut">
              <a:rPr lang="en-US" smtClean="0"/>
              <a:t>2/27/2019</a:t>
            </a:fld>
            <a:endParaRPr lang="en-US"/>
          </a:p>
        </p:txBody>
      </p:sp>
      <p:sp>
        <p:nvSpPr>
          <p:cNvPr id="8" name="Footer Placeholder 7">
            <a:extLst>
              <a:ext uri="{FF2B5EF4-FFF2-40B4-BE49-F238E27FC236}">
                <a16:creationId xmlns:a16="http://schemas.microsoft.com/office/drawing/2014/main" xmlns="" id="{B6EEF4BF-0474-44B8-B842-5B83662D27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5D04919-B9A2-45DB-B931-A617E84B6D47}"/>
              </a:ext>
            </a:extLst>
          </p:cNvPr>
          <p:cNvSpPr>
            <a:spLocks noGrp="1"/>
          </p:cNvSpPr>
          <p:nvPr>
            <p:ph type="sldNum" sz="quarter" idx="12"/>
          </p:nvPr>
        </p:nvSpPr>
        <p:spPr/>
        <p:txBody>
          <a:bodyPr/>
          <a:lstStyle/>
          <a:p>
            <a:fld id="{AD1B2969-B328-49F6-BAAE-F51D8B9DE54A}" type="slidenum">
              <a:rPr lang="en-US" smtClean="0"/>
              <a:t>‹#›</a:t>
            </a:fld>
            <a:endParaRPr lang="en-US"/>
          </a:p>
        </p:txBody>
      </p:sp>
    </p:spTree>
    <p:extLst>
      <p:ext uri="{BB962C8B-B14F-4D97-AF65-F5344CB8AC3E}">
        <p14:creationId xmlns:p14="http://schemas.microsoft.com/office/powerpoint/2010/main" val="409988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F84F4-7F39-4627-82D8-870D7EE89C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DEC328-3B19-499E-B9FF-A36F2076900E}"/>
              </a:ext>
            </a:extLst>
          </p:cNvPr>
          <p:cNvSpPr>
            <a:spLocks noGrp="1"/>
          </p:cNvSpPr>
          <p:nvPr>
            <p:ph type="dt" sz="half" idx="10"/>
          </p:nvPr>
        </p:nvSpPr>
        <p:spPr/>
        <p:txBody>
          <a:bodyPr/>
          <a:lstStyle/>
          <a:p>
            <a:fld id="{8770E416-4908-4DE6-898A-6AAA739E3B16}" type="datetimeFigureOut">
              <a:rPr lang="en-US" smtClean="0"/>
              <a:t>2/27/2019</a:t>
            </a:fld>
            <a:endParaRPr lang="en-US"/>
          </a:p>
        </p:txBody>
      </p:sp>
      <p:sp>
        <p:nvSpPr>
          <p:cNvPr id="4" name="Footer Placeholder 3">
            <a:extLst>
              <a:ext uri="{FF2B5EF4-FFF2-40B4-BE49-F238E27FC236}">
                <a16:creationId xmlns:a16="http://schemas.microsoft.com/office/drawing/2014/main" xmlns="" id="{F90FF477-A795-4AA8-B258-296B6D7447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D7D9B37-3F8A-4F8D-B40F-F78EE3F9134D}"/>
              </a:ext>
            </a:extLst>
          </p:cNvPr>
          <p:cNvSpPr>
            <a:spLocks noGrp="1"/>
          </p:cNvSpPr>
          <p:nvPr>
            <p:ph type="sldNum" sz="quarter" idx="12"/>
          </p:nvPr>
        </p:nvSpPr>
        <p:spPr/>
        <p:txBody>
          <a:bodyPr/>
          <a:lstStyle/>
          <a:p>
            <a:fld id="{AD1B2969-B328-49F6-BAAE-F51D8B9DE54A}" type="slidenum">
              <a:rPr lang="en-US" smtClean="0"/>
              <a:t>‹#›</a:t>
            </a:fld>
            <a:endParaRPr lang="en-US"/>
          </a:p>
        </p:txBody>
      </p:sp>
    </p:spTree>
    <p:extLst>
      <p:ext uri="{BB962C8B-B14F-4D97-AF65-F5344CB8AC3E}">
        <p14:creationId xmlns:p14="http://schemas.microsoft.com/office/powerpoint/2010/main" val="404052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79218D-4A33-41B1-959D-F060B967AC8D}"/>
              </a:ext>
            </a:extLst>
          </p:cNvPr>
          <p:cNvSpPr>
            <a:spLocks noGrp="1"/>
          </p:cNvSpPr>
          <p:nvPr>
            <p:ph type="dt" sz="half" idx="10"/>
          </p:nvPr>
        </p:nvSpPr>
        <p:spPr/>
        <p:txBody>
          <a:bodyPr/>
          <a:lstStyle/>
          <a:p>
            <a:fld id="{8770E416-4908-4DE6-898A-6AAA739E3B16}" type="datetimeFigureOut">
              <a:rPr lang="en-US" smtClean="0"/>
              <a:t>2/27/2019</a:t>
            </a:fld>
            <a:endParaRPr lang="en-US"/>
          </a:p>
        </p:txBody>
      </p:sp>
      <p:sp>
        <p:nvSpPr>
          <p:cNvPr id="3" name="Footer Placeholder 2">
            <a:extLst>
              <a:ext uri="{FF2B5EF4-FFF2-40B4-BE49-F238E27FC236}">
                <a16:creationId xmlns:a16="http://schemas.microsoft.com/office/drawing/2014/main" xmlns="" id="{B3F2D423-1B5D-4DD5-BFBC-2C16C8AAB0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AE1E58-9138-470D-B92B-08F08B2A27F1}"/>
              </a:ext>
            </a:extLst>
          </p:cNvPr>
          <p:cNvSpPr>
            <a:spLocks noGrp="1"/>
          </p:cNvSpPr>
          <p:nvPr>
            <p:ph type="sldNum" sz="quarter" idx="12"/>
          </p:nvPr>
        </p:nvSpPr>
        <p:spPr/>
        <p:txBody>
          <a:bodyPr/>
          <a:lstStyle/>
          <a:p>
            <a:fld id="{AD1B2969-B328-49F6-BAAE-F51D8B9DE54A}" type="slidenum">
              <a:rPr lang="en-US" smtClean="0"/>
              <a:t>‹#›</a:t>
            </a:fld>
            <a:endParaRPr lang="en-US"/>
          </a:p>
        </p:txBody>
      </p:sp>
    </p:spTree>
    <p:extLst>
      <p:ext uri="{BB962C8B-B14F-4D97-AF65-F5344CB8AC3E}">
        <p14:creationId xmlns:p14="http://schemas.microsoft.com/office/powerpoint/2010/main" val="97081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266CE-CDF7-4183-9F77-5F5FC0BEB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F9038E-667F-4BE0-BBC6-45CC6A154E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B42DB37-AF7B-45F5-8D38-3BE41F1A5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8507B24-07F0-43E8-B915-E851DBC3E272}"/>
              </a:ext>
            </a:extLst>
          </p:cNvPr>
          <p:cNvSpPr>
            <a:spLocks noGrp="1"/>
          </p:cNvSpPr>
          <p:nvPr>
            <p:ph type="dt" sz="half" idx="10"/>
          </p:nvPr>
        </p:nvSpPr>
        <p:spPr/>
        <p:txBody>
          <a:bodyPr/>
          <a:lstStyle/>
          <a:p>
            <a:fld id="{8770E416-4908-4DE6-898A-6AAA739E3B16}" type="datetimeFigureOut">
              <a:rPr lang="en-US" smtClean="0"/>
              <a:t>2/27/2019</a:t>
            </a:fld>
            <a:endParaRPr lang="en-US"/>
          </a:p>
        </p:txBody>
      </p:sp>
      <p:sp>
        <p:nvSpPr>
          <p:cNvPr id="6" name="Footer Placeholder 5">
            <a:extLst>
              <a:ext uri="{FF2B5EF4-FFF2-40B4-BE49-F238E27FC236}">
                <a16:creationId xmlns:a16="http://schemas.microsoft.com/office/drawing/2014/main" xmlns="" id="{FD7750BF-C83E-4E2B-97C7-25B0552F2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F7BA87A-8D7E-40D3-9F61-0FC3A114F814}"/>
              </a:ext>
            </a:extLst>
          </p:cNvPr>
          <p:cNvSpPr>
            <a:spLocks noGrp="1"/>
          </p:cNvSpPr>
          <p:nvPr>
            <p:ph type="sldNum" sz="quarter" idx="12"/>
          </p:nvPr>
        </p:nvSpPr>
        <p:spPr/>
        <p:txBody>
          <a:bodyPr/>
          <a:lstStyle/>
          <a:p>
            <a:fld id="{AD1B2969-B328-49F6-BAAE-F51D8B9DE54A}" type="slidenum">
              <a:rPr lang="en-US" smtClean="0"/>
              <a:t>‹#›</a:t>
            </a:fld>
            <a:endParaRPr lang="en-US"/>
          </a:p>
        </p:txBody>
      </p:sp>
    </p:spTree>
    <p:extLst>
      <p:ext uri="{BB962C8B-B14F-4D97-AF65-F5344CB8AC3E}">
        <p14:creationId xmlns:p14="http://schemas.microsoft.com/office/powerpoint/2010/main" val="142862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44550D-7556-4349-BEEF-5035659BA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788D1CC-6AE5-4702-9472-C67263AFDD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D308560-DB9C-4561-B7CC-0450A7ECC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024270F-94CC-4119-A996-DFE89BAF50EE}"/>
              </a:ext>
            </a:extLst>
          </p:cNvPr>
          <p:cNvSpPr>
            <a:spLocks noGrp="1"/>
          </p:cNvSpPr>
          <p:nvPr>
            <p:ph type="dt" sz="half" idx="10"/>
          </p:nvPr>
        </p:nvSpPr>
        <p:spPr/>
        <p:txBody>
          <a:bodyPr/>
          <a:lstStyle/>
          <a:p>
            <a:fld id="{8770E416-4908-4DE6-898A-6AAA739E3B16}" type="datetimeFigureOut">
              <a:rPr lang="en-US" smtClean="0"/>
              <a:t>2/27/2019</a:t>
            </a:fld>
            <a:endParaRPr lang="en-US"/>
          </a:p>
        </p:txBody>
      </p:sp>
      <p:sp>
        <p:nvSpPr>
          <p:cNvPr id="6" name="Footer Placeholder 5">
            <a:extLst>
              <a:ext uri="{FF2B5EF4-FFF2-40B4-BE49-F238E27FC236}">
                <a16:creationId xmlns:a16="http://schemas.microsoft.com/office/drawing/2014/main" xmlns="" id="{AD2B2F01-6192-4715-B412-6A51195AC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5E2D16-C9BE-42EE-8B2F-83813792F7F9}"/>
              </a:ext>
            </a:extLst>
          </p:cNvPr>
          <p:cNvSpPr>
            <a:spLocks noGrp="1"/>
          </p:cNvSpPr>
          <p:nvPr>
            <p:ph type="sldNum" sz="quarter" idx="12"/>
          </p:nvPr>
        </p:nvSpPr>
        <p:spPr/>
        <p:txBody>
          <a:bodyPr/>
          <a:lstStyle/>
          <a:p>
            <a:fld id="{AD1B2969-B328-49F6-BAAE-F51D8B9DE54A}" type="slidenum">
              <a:rPr lang="en-US" smtClean="0"/>
              <a:t>‹#›</a:t>
            </a:fld>
            <a:endParaRPr lang="en-US"/>
          </a:p>
        </p:txBody>
      </p:sp>
    </p:spTree>
    <p:extLst>
      <p:ext uri="{BB962C8B-B14F-4D97-AF65-F5344CB8AC3E}">
        <p14:creationId xmlns:p14="http://schemas.microsoft.com/office/powerpoint/2010/main" val="367963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E8C51D-4974-4278-A98C-465F9A556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3A88BE-D424-4846-A352-A2D388D5E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F77412-717D-4CE7-A7C7-E8B019771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0E416-4908-4DE6-898A-6AAA739E3B16}" type="datetimeFigureOut">
              <a:rPr lang="en-US" smtClean="0"/>
              <a:t>2/27/2019</a:t>
            </a:fld>
            <a:endParaRPr lang="en-US"/>
          </a:p>
        </p:txBody>
      </p:sp>
      <p:sp>
        <p:nvSpPr>
          <p:cNvPr id="5" name="Footer Placeholder 4">
            <a:extLst>
              <a:ext uri="{FF2B5EF4-FFF2-40B4-BE49-F238E27FC236}">
                <a16:creationId xmlns:a16="http://schemas.microsoft.com/office/drawing/2014/main" xmlns="" id="{D7694BB0-FDFF-4DD8-81D7-19A77B43F5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FF1AF0C-B1F6-4D2C-AA78-2DD262B35A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B2969-B328-49F6-BAAE-F51D8B9DE54A}" type="slidenum">
              <a:rPr lang="en-US" smtClean="0"/>
              <a:t>‹#›</a:t>
            </a:fld>
            <a:endParaRPr lang="en-US"/>
          </a:p>
        </p:txBody>
      </p:sp>
    </p:spTree>
    <p:extLst>
      <p:ext uri="{BB962C8B-B14F-4D97-AF65-F5344CB8AC3E}">
        <p14:creationId xmlns:p14="http://schemas.microsoft.com/office/powerpoint/2010/main" val="3083481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vaww.mentalhealth.va.gov/suicide.asp" TargetMode="External"/><Relationship Id="rId7" Type="http://schemas.openxmlformats.org/officeDocument/2006/relationships/hyperlink" Target="http://suicidepreventionlifeline.org/" TargetMode="External"/><Relationship Id="rId2" Type="http://schemas.openxmlformats.org/officeDocument/2006/relationships/hyperlink" Target="http://www.cdc.gov/violenceprevention/suicide/statistics/" TargetMode="External"/><Relationship Id="rId1" Type="http://schemas.openxmlformats.org/officeDocument/2006/relationships/slideLayout" Target="../slideLayouts/slideLayout2.xml"/><Relationship Id="rId6" Type="http://schemas.openxmlformats.org/officeDocument/2006/relationships/hyperlink" Target="http://suicide.org/elderly-suicide.html" TargetMode="External"/><Relationship Id="rId5" Type="http://schemas.openxmlformats.org/officeDocument/2006/relationships/hyperlink" Target="http://www.ncbi.nlm.nih.gov/pmc/articles/PMC3107573" TargetMode="External"/><Relationship Id="rId4" Type="http://schemas.openxmlformats.org/officeDocument/2006/relationships/hyperlink" Target="http://mentalhealth.samhsa.gov/suicideprevention/elderly.asp"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086E7A-4302-4B6B-AC1A-23003207D380}"/>
              </a:ext>
            </a:extLst>
          </p:cNvPr>
          <p:cNvSpPr>
            <a:spLocks noGrp="1"/>
          </p:cNvSpPr>
          <p:nvPr>
            <p:ph type="ctrTitle"/>
          </p:nvPr>
        </p:nvSpPr>
        <p:spPr>
          <a:xfrm>
            <a:off x="1524000" y="445002"/>
            <a:ext cx="9368589" cy="2464454"/>
          </a:xfrm>
        </p:spPr>
        <p:txBody>
          <a:bodyPr>
            <a:normAutofit/>
          </a:bodyPr>
          <a:lstStyle/>
          <a:p>
            <a:r>
              <a:rPr lang="en-US" dirty="0"/>
              <a:t>Suicide in Various Populations: Clinical Overview</a:t>
            </a:r>
          </a:p>
        </p:txBody>
      </p:sp>
      <p:sp>
        <p:nvSpPr>
          <p:cNvPr id="3" name="Subtitle 2">
            <a:extLst>
              <a:ext uri="{FF2B5EF4-FFF2-40B4-BE49-F238E27FC236}">
                <a16:creationId xmlns:a16="http://schemas.microsoft.com/office/drawing/2014/main" xmlns="" id="{965E9D28-08CC-4CCB-954E-2A3D49C9A73D}"/>
              </a:ext>
            </a:extLst>
          </p:cNvPr>
          <p:cNvSpPr>
            <a:spLocks noGrp="1"/>
          </p:cNvSpPr>
          <p:nvPr>
            <p:ph type="subTitle" idx="1"/>
          </p:nvPr>
        </p:nvSpPr>
        <p:spPr>
          <a:xfrm>
            <a:off x="1524000" y="3602038"/>
            <a:ext cx="9144000" cy="2830846"/>
          </a:xfrm>
        </p:spPr>
        <p:txBody>
          <a:bodyPr>
            <a:normAutofit fontScale="92500" lnSpcReduction="10000"/>
          </a:bodyPr>
          <a:lstStyle/>
          <a:p>
            <a:r>
              <a:rPr lang="en-US" b="1" dirty="0"/>
              <a:t>Mark L De Santis, MS, Psy.D.</a:t>
            </a:r>
            <a:br>
              <a:rPr lang="en-US" b="1" dirty="0"/>
            </a:br>
            <a:r>
              <a:rPr lang="en-US" b="1" dirty="0"/>
              <a:t>Suicide Prevention Coordinator</a:t>
            </a:r>
            <a:br>
              <a:rPr lang="en-US" b="1" dirty="0"/>
            </a:br>
            <a:r>
              <a:rPr lang="en-US" b="1" dirty="0"/>
              <a:t>Ralph H Johnson VAMC</a:t>
            </a:r>
            <a:br>
              <a:rPr lang="en-US" b="1" dirty="0"/>
            </a:br>
            <a:r>
              <a:rPr lang="en-US" b="1" dirty="0"/>
              <a:t/>
            </a:r>
            <a:br>
              <a:rPr lang="en-US" b="1" dirty="0"/>
            </a:br>
            <a:r>
              <a:rPr lang="en-US" b="1" dirty="0"/>
              <a:t>Assistant Professor</a:t>
            </a:r>
            <a:br>
              <a:rPr lang="en-US" b="1" dirty="0"/>
            </a:br>
            <a:r>
              <a:rPr lang="en-US" b="1" dirty="0"/>
              <a:t>Dept. of Psychiatry and Behavioral Sciences</a:t>
            </a:r>
            <a:br>
              <a:rPr lang="en-US" b="1" dirty="0"/>
            </a:br>
            <a:r>
              <a:rPr lang="en-US" b="1" dirty="0"/>
              <a:t>Medical University of South Carolina </a:t>
            </a:r>
          </a:p>
          <a:p>
            <a:r>
              <a:rPr lang="en-US" b="1" dirty="0"/>
              <a:t>Cross Cultural Conference</a:t>
            </a:r>
            <a:br>
              <a:rPr lang="en-US" b="1" dirty="0"/>
            </a:br>
            <a:r>
              <a:rPr lang="en-US" b="1" dirty="0"/>
              <a:t>February 24, 2019</a:t>
            </a:r>
          </a:p>
          <a:p>
            <a:endParaRPr lang="en-US" dirty="0"/>
          </a:p>
        </p:txBody>
      </p:sp>
    </p:spTree>
    <p:extLst>
      <p:ext uri="{BB962C8B-B14F-4D97-AF65-F5344CB8AC3E}">
        <p14:creationId xmlns:p14="http://schemas.microsoft.com/office/powerpoint/2010/main" val="721809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2438400" y="533401"/>
            <a:ext cx="7315200" cy="1154097"/>
          </a:xfrm>
        </p:spPr>
        <p:txBody>
          <a:bodyPr>
            <a:normAutofit fontScale="90000"/>
          </a:bodyPr>
          <a:lstStyle/>
          <a:p>
            <a:pPr eaLnBrk="1" hangingPunct="1">
              <a:defRPr/>
            </a:pPr>
            <a:r>
              <a:rPr lang="en-US" b="1" dirty="0"/>
              <a:t>Suicide Prevention</a:t>
            </a:r>
            <a:r>
              <a:rPr lang="en-US" sz="4000" b="1" dirty="0"/>
              <a:t/>
            </a:r>
            <a:br>
              <a:rPr lang="en-US" sz="4000" b="1" dirty="0"/>
            </a:br>
            <a:r>
              <a:rPr lang="en-US" sz="4000" b="1" dirty="0"/>
              <a:t> </a:t>
            </a:r>
            <a:r>
              <a:rPr lang="en-US" sz="2800" b="1" dirty="0">
                <a:solidFill>
                  <a:schemeClr val="tx1">
                    <a:lumMod val="50000"/>
                    <a:lumOff val="50000"/>
                  </a:schemeClr>
                </a:solidFill>
              </a:rPr>
              <a:t>Brief overview</a:t>
            </a:r>
          </a:p>
        </p:txBody>
      </p:sp>
      <p:sp>
        <p:nvSpPr>
          <p:cNvPr id="236547" name="Rectangle 3"/>
          <p:cNvSpPr>
            <a:spLocks noGrp="1" noChangeArrowheads="1"/>
          </p:cNvSpPr>
          <p:nvPr>
            <p:ph idx="1"/>
          </p:nvPr>
        </p:nvSpPr>
        <p:spPr>
          <a:xfrm>
            <a:off x="2424165" y="2057401"/>
            <a:ext cx="7315200" cy="4191001"/>
          </a:xfrm>
        </p:spPr>
        <p:txBody>
          <a:bodyPr>
            <a:normAutofit/>
          </a:bodyPr>
          <a:lstStyle/>
          <a:p>
            <a:pPr eaLnBrk="1" hangingPunct="1">
              <a:lnSpc>
                <a:spcPct val="90000"/>
              </a:lnSpc>
              <a:buFont typeface="Wingdings" pitchFamily="2" charset="2"/>
              <a:buNone/>
              <a:defRPr/>
            </a:pPr>
            <a:r>
              <a:rPr lang="en-US" b="1" dirty="0">
                <a:latin typeface="Arial" panose="020B0604020202020204" pitchFamily="34" charset="0"/>
                <a:cs typeface="Arial" panose="020B0604020202020204" pitchFamily="34" charset="0"/>
              </a:rPr>
              <a:t>Suicide in the U.S.</a:t>
            </a:r>
          </a:p>
          <a:p>
            <a:pPr eaLnBrk="1" hangingPunct="1">
              <a:lnSpc>
                <a:spcPct val="90000"/>
              </a:lnSpc>
              <a:buFont typeface="Wingdings" pitchFamily="2" charset="2"/>
              <a:buNone/>
              <a:defRPr/>
            </a:pPr>
            <a:endParaRPr lang="en-US" b="1" dirty="0">
              <a:solidFill>
                <a:srgbClr val="FFFF00"/>
              </a:solidFill>
              <a:latin typeface="Arial" panose="020B0604020202020204" pitchFamily="34" charset="0"/>
              <a:cs typeface="Arial" panose="020B0604020202020204" pitchFamily="34" charset="0"/>
            </a:endParaRPr>
          </a:p>
          <a:p>
            <a:pPr eaLnBrk="1" hangingPunct="1">
              <a:lnSpc>
                <a:spcPct val="90000"/>
              </a:lnSpc>
              <a:defRPr/>
            </a:pPr>
            <a:r>
              <a:rPr lang="en-US" sz="1800" dirty="0">
                <a:latin typeface="Arial" panose="020B0604020202020204" pitchFamily="34" charset="0"/>
                <a:cs typeface="Arial" panose="020B0604020202020204" pitchFamily="34" charset="0"/>
              </a:rPr>
              <a:t>13.5 % of all Americans report a history of suicidal ideation  or thinking</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eaLnBrk="1" hangingPunct="1">
              <a:lnSpc>
                <a:spcPct val="90000"/>
              </a:lnSpc>
              <a:defRPr/>
            </a:pPr>
            <a:r>
              <a:rPr lang="en-US" sz="1800" dirty="0">
                <a:latin typeface="Arial" panose="020B0604020202020204" pitchFamily="34" charset="0"/>
                <a:cs typeface="Arial" panose="020B0604020202020204" pitchFamily="34" charset="0"/>
              </a:rPr>
              <a:t>3.9 % actually made a suicide plan that included a definite time, place and method</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eaLnBrk="1" hangingPunct="1">
              <a:lnSpc>
                <a:spcPct val="90000"/>
              </a:lnSpc>
              <a:defRPr/>
            </a:pPr>
            <a:r>
              <a:rPr lang="en-US" sz="1800" dirty="0">
                <a:latin typeface="Arial" panose="020B0604020202020204" pitchFamily="34" charset="0"/>
                <a:cs typeface="Arial" panose="020B0604020202020204" pitchFamily="34" charset="0"/>
              </a:rPr>
              <a:t>4.6 % reported actual suicide attempts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eaLnBrk="1" hangingPunct="1">
              <a:lnSpc>
                <a:spcPct val="90000"/>
              </a:lnSpc>
              <a:defRPr/>
            </a:pPr>
            <a:r>
              <a:rPr lang="en-US" sz="1800" dirty="0">
                <a:latin typeface="Arial" panose="020B0604020202020204" pitchFamily="34" charset="0"/>
                <a:cs typeface="Arial" panose="020B0604020202020204" pitchFamily="34" charset="0"/>
              </a:rPr>
              <a:t>50 % of those who attempted suicide reported having made a “serious” attempt</a:t>
            </a:r>
          </a:p>
        </p:txBody>
      </p:sp>
      <p:sp>
        <p:nvSpPr>
          <p:cNvPr id="6" name="Slide Number Placeholder 5"/>
          <p:cNvSpPr>
            <a:spLocks noGrp="1"/>
          </p:cNvSpPr>
          <p:nvPr>
            <p:ph type="sldNum" sz="quarter" idx="12"/>
          </p:nvPr>
        </p:nvSpPr>
        <p:spPr/>
        <p:txBody>
          <a:bodyPr>
            <a:normAutofit/>
          </a:bodyPr>
          <a:lstStyle/>
          <a:p>
            <a:pPr>
              <a:defRPr/>
            </a:pPr>
            <a:fld id="{EEA70D7B-7C09-4104-B2A6-3FEF2E966E6A}" type="slidenum">
              <a:rPr lang="en-US"/>
              <a:pPr>
                <a:defRPr/>
              </a:pPr>
              <a:t>10</a:t>
            </a:fld>
            <a:endParaRPr lang="en-US"/>
          </a:p>
        </p:txBody>
      </p:sp>
    </p:spTree>
    <p:extLst>
      <p:ext uri="{BB962C8B-B14F-4D97-AF65-F5344CB8AC3E}">
        <p14:creationId xmlns:p14="http://schemas.microsoft.com/office/powerpoint/2010/main" val="26943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6546"/>
                                        </p:tgtEl>
                                        <p:attrNameLst>
                                          <p:attrName>style.visibility</p:attrName>
                                        </p:attrNameLst>
                                      </p:cBhvr>
                                      <p:to>
                                        <p:strVal val="visible"/>
                                      </p:to>
                                    </p:set>
                                    <p:anim calcmode="lin" valueType="num">
                                      <p:cBhvr>
                                        <p:cTn id="7" dur="500" fill="hold"/>
                                        <p:tgtEl>
                                          <p:spTgt spid="236546"/>
                                        </p:tgtEl>
                                        <p:attrNameLst>
                                          <p:attrName>ppt_w</p:attrName>
                                        </p:attrNameLst>
                                      </p:cBhvr>
                                      <p:tavLst>
                                        <p:tav tm="0">
                                          <p:val>
                                            <p:fltVal val="0"/>
                                          </p:val>
                                        </p:tav>
                                        <p:tav tm="100000">
                                          <p:val>
                                            <p:strVal val="#ppt_w"/>
                                          </p:val>
                                        </p:tav>
                                      </p:tavLst>
                                    </p:anim>
                                    <p:anim calcmode="lin" valueType="num">
                                      <p:cBhvr>
                                        <p:cTn id="8" dur="500" fill="hold"/>
                                        <p:tgtEl>
                                          <p:spTgt spid="236546"/>
                                        </p:tgtEl>
                                        <p:attrNameLst>
                                          <p:attrName>ppt_h</p:attrName>
                                        </p:attrNameLst>
                                      </p:cBhvr>
                                      <p:tavLst>
                                        <p:tav tm="0">
                                          <p:val>
                                            <p:fltVal val="0"/>
                                          </p:val>
                                        </p:tav>
                                        <p:tav tm="100000">
                                          <p:val>
                                            <p:strVal val="#ppt_h"/>
                                          </p:val>
                                        </p:tav>
                                      </p:tavLst>
                                    </p:anim>
                                    <p:animEffect transition="in" filter="fade">
                                      <p:cBhvr>
                                        <p:cTn id="9" dur="500"/>
                                        <p:tgtEl>
                                          <p:spTgt spid="23654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6547">
                                            <p:txEl>
                                              <p:pRg st="0" end="0"/>
                                            </p:txEl>
                                          </p:spTgt>
                                        </p:tgtEl>
                                        <p:attrNameLst>
                                          <p:attrName>style.visibility</p:attrName>
                                        </p:attrNameLst>
                                      </p:cBhvr>
                                      <p:to>
                                        <p:strVal val="visible"/>
                                      </p:to>
                                    </p:set>
                                    <p:animEffect transition="in" filter="fade">
                                      <p:cBhvr>
                                        <p:cTn id="14" dur="1000">
                                          <p:stCondLst>
                                            <p:cond delay="0"/>
                                          </p:stCondLst>
                                        </p:cTn>
                                        <p:tgtEl>
                                          <p:spTgt spid="23654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6547">
                                            <p:txEl>
                                              <p:pRg st="2" end="2"/>
                                            </p:txEl>
                                          </p:spTgt>
                                        </p:tgtEl>
                                        <p:attrNameLst>
                                          <p:attrName>style.visibility</p:attrName>
                                        </p:attrNameLst>
                                      </p:cBhvr>
                                      <p:to>
                                        <p:strVal val="visible"/>
                                      </p:to>
                                    </p:set>
                                    <p:animEffect transition="in" filter="fade">
                                      <p:cBhvr>
                                        <p:cTn id="19" dur="1000">
                                          <p:stCondLst>
                                            <p:cond delay="0"/>
                                          </p:stCondLst>
                                        </p:cTn>
                                        <p:tgtEl>
                                          <p:spTgt spid="23654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6547">
                                            <p:txEl>
                                              <p:pRg st="3" end="3"/>
                                            </p:txEl>
                                          </p:spTgt>
                                        </p:tgtEl>
                                        <p:attrNameLst>
                                          <p:attrName>style.visibility</p:attrName>
                                        </p:attrNameLst>
                                      </p:cBhvr>
                                      <p:to>
                                        <p:strVal val="visible"/>
                                      </p:to>
                                    </p:set>
                                    <p:animEffect transition="in" filter="fade">
                                      <p:cBhvr>
                                        <p:cTn id="24" dur="1000">
                                          <p:stCondLst>
                                            <p:cond delay="0"/>
                                          </p:stCondLst>
                                        </p:cTn>
                                        <p:tgtEl>
                                          <p:spTgt spid="23654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6547">
                                            <p:txEl>
                                              <p:pRg st="4" end="4"/>
                                            </p:txEl>
                                          </p:spTgt>
                                        </p:tgtEl>
                                        <p:attrNameLst>
                                          <p:attrName>style.visibility</p:attrName>
                                        </p:attrNameLst>
                                      </p:cBhvr>
                                      <p:to>
                                        <p:strVal val="visible"/>
                                      </p:to>
                                    </p:set>
                                    <p:animEffect transition="in" filter="fade">
                                      <p:cBhvr>
                                        <p:cTn id="29" dur="1000">
                                          <p:stCondLst>
                                            <p:cond delay="0"/>
                                          </p:stCondLst>
                                        </p:cTn>
                                        <p:tgtEl>
                                          <p:spTgt spid="23654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6547">
                                            <p:txEl>
                                              <p:pRg st="5" end="5"/>
                                            </p:txEl>
                                          </p:spTgt>
                                        </p:tgtEl>
                                        <p:attrNameLst>
                                          <p:attrName>style.visibility</p:attrName>
                                        </p:attrNameLst>
                                      </p:cBhvr>
                                      <p:to>
                                        <p:strVal val="visible"/>
                                      </p:to>
                                    </p:set>
                                    <p:animEffect transition="in" filter="fade">
                                      <p:cBhvr>
                                        <p:cTn id="34" dur="1000">
                                          <p:stCondLst>
                                            <p:cond delay="0"/>
                                          </p:stCondLst>
                                        </p:cTn>
                                        <p:tgtEl>
                                          <p:spTgt spid="236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p:bldP spid="2365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a:xfrm>
            <a:off x="2438400" y="228600"/>
            <a:ext cx="7620000" cy="990600"/>
          </a:xfrm>
        </p:spPr>
        <p:txBody>
          <a:bodyPr>
            <a:normAutofit fontScale="90000"/>
          </a:bodyPr>
          <a:lstStyle/>
          <a:p>
            <a:pPr>
              <a:defRPr/>
            </a:pPr>
            <a:r>
              <a:rPr lang="en-US" dirty="0"/>
              <a:t>Suicide Prevention</a:t>
            </a:r>
            <a:r>
              <a:rPr lang="en-US" sz="4000" dirty="0"/>
              <a:t/>
            </a:r>
            <a:br>
              <a:rPr lang="en-US" sz="4000" dirty="0"/>
            </a:br>
            <a:r>
              <a:rPr lang="en-US" sz="4000" dirty="0"/>
              <a:t> </a:t>
            </a:r>
            <a:r>
              <a:rPr lang="en-US" sz="4800" dirty="0"/>
              <a:t> </a:t>
            </a:r>
            <a:r>
              <a:rPr lang="en-US" sz="2800" dirty="0">
                <a:solidFill>
                  <a:schemeClr val="tx1">
                    <a:lumMod val="50000"/>
                    <a:lumOff val="50000"/>
                  </a:schemeClr>
                </a:solidFill>
              </a:rPr>
              <a:t>Brief Overview</a:t>
            </a:r>
          </a:p>
        </p:txBody>
      </p:sp>
      <p:sp>
        <p:nvSpPr>
          <p:cNvPr id="9219" name="Rectangle 3"/>
          <p:cNvSpPr>
            <a:spLocks noGrp="1" noChangeArrowheads="1"/>
          </p:cNvSpPr>
          <p:nvPr>
            <p:ph idx="1"/>
          </p:nvPr>
        </p:nvSpPr>
        <p:spPr>
          <a:xfrm>
            <a:off x="2209800" y="1371600"/>
            <a:ext cx="7924800" cy="5181600"/>
          </a:xfrm>
        </p:spPr>
        <p:txBody>
          <a:bodyPr>
            <a:normAutofit fontScale="92500"/>
          </a:bodyPr>
          <a:lstStyle/>
          <a:p>
            <a:pPr marL="609600" indent="-609600">
              <a:buNone/>
              <a:defRPr/>
            </a:pPr>
            <a:r>
              <a:rPr lang="en-US" sz="2000" b="1" dirty="0"/>
              <a:t>	</a:t>
            </a:r>
            <a:r>
              <a:rPr lang="en-US" sz="2300" b="1" dirty="0">
                <a:latin typeface="Arial" panose="020B0604020202020204" pitchFamily="34" charset="0"/>
                <a:cs typeface="Arial" panose="020B0604020202020204" pitchFamily="34" charset="0"/>
              </a:rPr>
              <a:t>Suicide in the U.S.</a:t>
            </a:r>
            <a:r>
              <a:rPr lang="en-US" sz="2300" dirty="0">
                <a:latin typeface="Arial" panose="020B0604020202020204" pitchFamily="34" charset="0"/>
                <a:cs typeface="Arial" panose="020B0604020202020204" pitchFamily="34" charset="0"/>
              </a:rPr>
              <a:t> (2012 CDC and SAMSHA data)</a:t>
            </a:r>
            <a:br>
              <a:rPr lang="en-US"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a:p>
            <a:pPr marL="609600" indent="-609600">
              <a:buNone/>
              <a:defRPr/>
            </a:pPr>
            <a:r>
              <a:rPr lang="en-US" sz="2300" dirty="0">
                <a:latin typeface="Arial" panose="020B0604020202020204" pitchFamily="34" charset="0"/>
                <a:cs typeface="Arial" panose="020B0604020202020204" pitchFamily="34" charset="0"/>
              </a:rPr>
              <a:t>Suicide is the </a:t>
            </a:r>
            <a:r>
              <a:rPr lang="en-US" sz="2300" b="1" dirty="0">
                <a:latin typeface="Arial" panose="020B0604020202020204" pitchFamily="34" charset="0"/>
                <a:cs typeface="Arial" panose="020B0604020202020204" pitchFamily="34" charset="0"/>
              </a:rPr>
              <a:t>Tenth</a:t>
            </a:r>
            <a:r>
              <a:rPr lang="en-US" sz="2300" dirty="0">
                <a:latin typeface="Arial" panose="020B0604020202020204" pitchFamily="34" charset="0"/>
                <a:cs typeface="Arial" panose="020B0604020202020204" pitchFamily="34" charset="0"/>
              </a:rPr>
              <a:t> leading cause of death for all ages:</a:t>
            </a:r>
            <a:br>
              <a:rPr lang="en-US"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a:p>
            <a:pPr>
              <a:defRPr/>
            </a:pPr>
            <a:r>
              <a:rPr lang="en-US" sz="2300" dirty="0">
                <a:latin typeface="Arial" panose="020B0604020202020204" pitchFamily="34" charset="0"/>
                <a:cs typeface="Arial" panose="020B0604020202020204" pitchFamily="34" charset="0"/>
              </a:rPr>
              <a:t>Every 12 minutes another life is lost to suicide. </a:t>
            </a:r>
            <a:br>
              <a:rPr lang="en-US"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a:p>
            <a:pPr>
              <a:defRPr/>
            </a:pPr>
            <a:r>
              <a:rPr lang="en-US" sz="2300" dirty="0">
                <a:latin typeface="Arial" panose="020B0604020202020204" pitchFamily="34" charset="0"/>
                <a:cs typeface="Arial" panose="020B0604020202020204" pitchFamily="34" charset="0"/>
              </a:rPr>
              <a:t>Every 30 seconds there is an attempt</a:t>
            </a:r>
            <a:br>
              <a:rPr lang="en-US"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a:p>
            <a:pPr>
              <a:defRPr/>
            </a:pPr>
            <a:r>
              <a:rPr lang="en-US" sz="2300" dirty="0">
                <a:latin typeface="Arial" panose="020B0604020202020204" pitchFamily="34" charset="0"/>
                <a:cs typeface="Arial" panose="020B0604020202020204" pitchFamily="34" charset="0"/>
              </a:rPr>
              <a:t>Almost four times as many males as females die by suicide.</a:t>
            </a:r>
            <a:br>
              <a:rPr lang="en-US"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a:p>
            <a:pPr>
              <a:defRPr/>
            </a:pPr>
            <a:r>
              <a:rPr lang="en-US" sz="2300" dirty="0">
                <a:latin typeface="Arial" panose="020B0604020202020204" pitchFamily="34" charset="0"/>
                <a:cs typeface="Arial" panose="020B0604020202020204" pitchFamily="34" charset="0"/>
              </a:rPr>
              <a:t>Older Americans (males) and 45 to 55 (males &amp; females)  are disproportionately likely to die by suicide</a:t>
            </a:r>
            <a:br>
              <a:rPr lang="en-US"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a:p>
            <a:pPr>
              <a:defRPr/>
            </a:pPr>
            <a:r>
              <a:rPr lang="en-US" sz="2300" dirty="0">
                <a:latin typeface="Arial" panose="020B0604020202020204" pitchFamily="34" charset="0"/>
                <a:cs typeface="Arial" panose="020B0604020202020204" pitchFamily="34" charset="0"/>
              </a:rPr>
              <a:t>White males 85+ are 4 times higher the nation’s overall rate</a:t>
            </a:r>
          </a:p>
          <a:p>
            <a:pPr marL="609600" indent="-609600">
              <a:buNone/>
              <a:defRPr/>
            </a:pPr>
            <a:endParaRPr lang="en-US" sz="2000" dirty="0">
              <a:solidFill>
                <a:srgbClr val="FFFFCC"/>
              </a:solidFill>
            </a:endParaRPr>
          </a:p>
          <a:p>
            <a:pPr marL="609600" indent="-609600">
              <a:buNone/>
              <a:defRPr/>
            </a:pPr>
            <a:endParaRPr lang="en-US" sz="2000" dirty="0">
              <a:solidFill>
                <a:srgbClr val="FFFFCC"/>
              </a:solidFill>
            </a:endParaRPr>
          </a:p>
        </p:txBody>
      </p:sp>
      <p:sp>
        <p:nvSpPr>
          <p:cNvPr id="6" name="Slide Number Placeholder 5"/>
          <p:cNvSpPr>
            <a:spLocks noGrp="1"/>
          </p:cNvSpPr>
          <p:nvPr>
            <p:ph type="sldNum" sz="quarter" idx="12"/>
          </p:nvPr>
        </p:nvSpPr>
        <p:spPr/>
        <p:txBody>
          <a:bodyPr>
            <a:normAutofit/>
          </a:bodyPr>
          <a:lstStyle/>
          <a:p>
            <a:pPr>
              <a:defRPr/>
            </a:pPr>
            <a:fld id="{6748257D-5363-4540-919C-B7DE0185B902}" type="slidenum">
              <a:rPr lang="en-US"/>
              <a:pPr>
                <a:defRPr/>
              </a:pPr>
              <a:t>11</a:t>
            </a:fld>
            <a:endParaRPr lang="en-US"/>
          </a:p>
        </p:txBody>
      </p:sp>
    </p:spTree>
    <p:extLst>
      <p:ext uri="{BB962C8B-B14F-4D97-AF65-F5344CB8AC3E}">
        <p14:creationId xmlns:p14="http://schemas.microsoft.com/office/powerpoint/2010/main" val="3915061343"/>
      </p:ext>
    </p:extLst>
  </p:cSld>
  <p:clrMapOvr>
    <a:masterClrMapping/>
  </p:clrMapOvr>
  <p:transition advTm="345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99E31-20FB-CD40-98FD-71427E16903C}"/>
              </a:ext>
            </a:extLst>
          </p:cNvPr>
          <p:cNvSpPr>
            <a:spLocks noGrp="1"/>
          </p:cNvSpPr>
          <p:nvPr>
            <p:ph type="title"/>
          </p:nvPr>
        </p:nvSpPr>
        <p:spPr>
          <a:xfrm>
            <a:off x="1333850" y="365126"/>
            <a:ext cx="10019950" cy="1237172"/>
          </a:xfrm>
        </p:spPr>
        <p:txBody>
          <a:bodyPr/>
          <a:lstStyle/>
          <a:p>
            <a:r>
              <a:rPr lang="en-US" dirty="0"/>
              <a:t>Suicide Statistics</a:t>
            </a:r>
          </a:p>
        </p:txBody>
      </p:sp>
      <p:sp>
        <p:nvSpPr>
          <p:cNvPr id="3" name="Content Placeholder 2">
            <a:extLst>
              <a:ext uri="{FF2B5EF4-FFF2-40B4-BE49-F238E27FC236}">
                <a16:creationId xmlns:a16="http://schemas.microsoft.com/office/drawing/2014/main" xmlns="" id="{02CA4E62-715C-B04B-80CD-53A983120F56}"/>
              </a:ext>
            </a:extLst>
          </p:cNvPr>
          <p:cNvSpPr>
            <a:spLocks noGrp="1"/>
          </p:cNvSpPr>
          <p:nvPr>
            <p:ph idx="1"/>
          </p:nvPr>
        </p:nvSpPr>
        <p:spPr>
          <a:xfrm>
            <a:off x="1333850" y="1976627"/>
            <a:ext cx="10019950" cy="4351338"/>
          </a:xfrm>
        </p:spPr>
        <p:txBody>
          <a:bodyPr>
            <a:normAutofit lnSpcReduction="10000"/>
          </a:bodyPr>
          <a:lstStyle/>
          <a:p>
            <a:pPr>
              <a:buNone/>
              <a:defRPr/>
            </a:pPr>
            <a:r>
              <a:rPr lang="en-US" b="1" dirty="0">
                <a:latin typeface="Arial" panose="020B0604020202020204" pitchFamily="34" charset="0"/>
                <a:cs typeface="Arial" panose="020B0604020202020204" pitchFamily="34" charset="0"/>
              </a:rPr>
              <a:t>Suicide in the U.S. (2014)</a:t>
            </a:r>
          </a:p>
          <a:p>
            <a:pPr>
              <a:buNone/>
              <a:defRPr/>
            </a:pPr>
            <a:endParaRPr lang="en-US" b="1" dirty="0">
              <a:solidFill>
                <a:srgbClr val="FFFF00"/>
              </a:solidFill>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Homicide in the U.S. (16,121) Suicide (42,773) = More than twice the number.</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There are now twice as many deaths due to suicide than due to HIV/AIDS.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In the month prior to their suicide, 75% of elderly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persons had visited a physician.</a:t>
            </a:r>
          </a:p>
          <a:p>
            <a:endParaRPr lang="en-US" dirty="0"/>
          </a:p>
        </p:txBody>
      </p:sp>
    </p:spTree>
    <p:extLst>
      <p:ext uri="{BB962C8B-B14F-4D97-AF65-F5344CB8AC3E}">
        <p14:creationId xmlns:p14="http://schemas.microsoft.com/office/powerpoint/2010/main" val="49903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062" name="Group 678"/>
          <p:cNvGraphicFramePr>
            <a:graphicFrameLocks noGrp="1"/>
          </p:cNvGraphicFramePr>
          <p:nvPr>
            <p:ph type="tbl" idx="1"/>
            <p:extLst/>
          </p:nvPr>
        </p:nvGraphicFramePr>
        <p:xfrm>
          <a:off x="1981200" y="457201"/>
          <a:ext cx="8229600" cy="5866771"/>
        </p:xfrm>
        <a:graphic>
          <a:graphicData uri="http://schemas.openxmlformats.org/drawingml/2006/table">
            <a:tbl>
              <a:tblPr/>
              <a:tblGrid>
                <a:gridCol w="1176338">
                  <a:extLst>
                    <a:ext uri="{9D8B030D-6E8A-4147-A177-3AD203B41FA5}">
                      <a16:colId xmlns:a16="http://schemas.microsoft.com/office/drawing/2014/main" xmlns="" val="20000"/>
                    </a:ext>
                  </a:extLst>
                </a:gridCol>
                <a:gridCol w="1174750">
                  <a:extLst>
                    <a:ext uri="{9D8B030D-6E8A-4147-A177-3AD203B41FA5}">
                      <a16:colId xmlns:a16="http://schemas.microsoft.com/office/drawing/2014/main" xmlns="" val="20001"/>
                    </a:ext>
                  </a:extLst>
                </a:gridCol>
                <a:gridCol w="1176337">
                  <a:extLst>
                    <a:ext uri="{9D8B030D-6E8A-4147-A177-3AD203B41FA5}">
                      <a16:colId xmlns:a16="http://schemas.microsoft.com/office/drawing/2014/main" xmlns="" val="20002"/>
                    </a:ext>
                  </a:extLst>
                </a:gridCol>
                <a:gridCol w="1174750">
                  <a:extLst>
                    <a:ext uri="{9D8B030D-6E8A-4147-A177-3AD203B41FA5}">
                      <a16:colId xmlns:a16="http://schemas.microsoft.com/office/drawing/2014/main" xmlns="" val="20003"/>
                    </a:ext>
                  </a:extLst>
                </a:gridCol>
                <a:gridCol w="1176338">
                  <a:extLst>
                    <a:ext uri="{9D8B030D-6E8A-4147-A177-3AD203B41FA5}">
                      <a16:colId xmlns:a16="http://schemas.microsoft.com/office/drawing/2014/main" xmlns="" val="20004"/>
                    </a:ext>
                  </a:extLst>
                </a:gridCol>
                <a:gridCol w="1174750">
                  <a:extLst>
                    <a:ext uri="{9D8B030D-6E8A-4147-A177-3AD203B41FA5}">
                      <a16:colId xmlns:a16="http://schemas.microsoft.com/office/drawing/2014/main" xmlns="" val="20005"/>
                    </a:ext>
                  </a:extLst>
                </a:gridCol>
                <a:gridCol w="1176337">
                  <a:extLst>
                    <a:ext uri="{9D8B030D-6E8A-4147-A177-3AD203B41FA5}">
                      <a16:colId xmlns:a16="http://schemas.microsoft.com/office/drawing/2014/main" xmlns="" val="20006"/>
                    </a:ext>
                  </a:extLst>
                </a:gridCol>
              </a:tblGrid>
              <a:tr h="823913">
                <a:tc grid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1A1A1A"/>
                          </a:solidFill>
                          <a:effectLst/>
                          <a:latin typeface="Arial" charset="0"/>
                          <a:ea typeface="Times New Roman" pitchFamily="18" charset="0"/>
                          <a:cs typeface="Arial" charset="0"/>
                        </a:rPr>
                        <a:t>Breakdown by Gender / Ethnicity /</a:t>
                      </a:r>
                      <a:br>
                        <a:rPr kumimoji="0" lang="en-US" sz="1800" b="1" i="0" u="none" strike="noStrike" cap="none" normalizeH="0" baseline="0" dirty="0">
                          <a:ln>
                            <a:noFill/>
                          </a:ln>
                          <a:solidFill>
                            <a:srgbClr val="1A1A1A"/>
                          </a:solidFill>
                          <a:effectLst/>
                          <a:latin typeface="Arial" charset="0"/>
                          <a:ea typeface="Times New Roman" pitchFamily="18" charset="0"/>
                          <a:cs typeface="Arial" charset="0"/>
                        </a:rPr>
                      </a:br>
                      <a:r>
                        <a:rPr kumimoji="0" lang="en-US" sz="1800" b="1" i="0" u="none" strike="noStrike" cap="none" normalizeH="0" baseline="0" dirty="0">
                          <a:ln>
                            <a:noFill/>
                          </a:ln>
                          <a:solidFill>
                            <a:srgbClr val="1A1A1A"/>
                          </a:solidFill>
                          <a:effectLst/>
                          <a:latin typeface="Arial" charset="0"/>
                          <a:ea typeface="Times New Roman" pitchFamily="18" charset="0"/>
                          <a:cs typeface="Arial" charset="0"/>
                        </a:rPr>
                        <a:t>Young, Old Age Groups</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3063">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Times New Roman" pitchFamily="18" charset="0"/>
                          <a:cs typeface="Arial" charset="0"/>
                        </a:rPr>
                        <a:t>All Ages Combined</a:t>
                      </a:r>
                      <a:r>
                        <a:rPr kumimoji="0" lang="en-US" sz="1000" b="0" i="0" u="none" strike="noStrike" cap="none" normalizeH="0" baseline="0" dirty="0">
                          <a:ln>
                            <a:noFill/>
                          </a:ln>
                          <a:solidFill>
                            <a:srgbClr val="1A1A1A"/>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hMerge="1">
                  <a:txBody>
                    <a:bodyPr/>
                    <a:lstStyle/>
                    <a:p>
                      <a:endParaRPr lang="en-US"/>
                    </a:p>
                  </a:txBody>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charset="0"/>
                          <a:ea typeface="Times New Roman" pitchFamily="18" charset="0"/>
                          <a:cs typeface="Arial" charset="0"/>
                        </a:rPr>
                        <a:t>Elderly (65+ </a:t>
                      </a:r>
                      <a:r>
                        <a:rPr kumimoji="0" lang="en-US" sz="1300" b="1" i="0" u="none" strike="noStrike" cap="none" normalizeH="0" baseline="0" dirty="0" err="1">
                          <a:ln>
                            <a:noFill/>
                          </a:ln>
                          <a:solidFill>
                            <a:srgbClr val="000000"/>
                          </a:solidFill>
                          <a:effectLst/>
                          <a:latin typeface="Arial" charset="0"/>
                          <a:ea typeface="Times New Roman" pitchFamily="18" charset="0"/>
                          <a:cs typeface="Arial" charset="0"/>
                        </a:rPr>
                        <a:t>yrs</a:t>
                      </a:r>
                      <a:r>
                        <a:rPr kumimoji="0" lang="en-US" sz="1300" b="1" i="0" u="none" strike="noStrike" cap="none" normalizeH="0" baseline="0" dirty="0">
                          <a:ln>
                            <a:noFill/>
                          </a:ln>
                          <a:solidFill>
                            <a:srgbClr val="000000"/>
                          </a:solidFill>
                          <a:effectLst/>
                          <a:latin typeface="Arial" charset="0"/>
                          <a:ea typeface="Times New Roman" pitchFamily="18" charset="0"/>
                          <a:cs typeface="Arial" charset="0"/>
                        </a:rPr>
                        <a:t>)</a:t>
                      </a:r>
                      <a:r>
                        <a:rPr kumimoji="0" lang="en-US" sz="1000" b="0" i="0" u="none" strike="noStrike" cap="none" normalizeH="0" baseline="0" dirty="0">
                          <a:ln>
                            <a:noFill/>
                          </a:ln>
                          <a:solidFill>
                            <a:srgbClr val="1A1A1A"/>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Times New Roman" pitchFamily="18" charset="0"/>
                          <a:cs typeface="Arial" charset="0"/>
                        </a:rPr>
                        <a:t>Youth (15-24 yrs)</a:t>
                      </a:r>
                      <a:r>
                        <a:rPr kumimoji="0" lang="en-US" sz="1000" b="0" i="0" u="none" strike="noStrike" cap="none" normalizeH="0" baseline="0">
                          <a:ln>
                            <a:noFill/>
                          </a:ln>
                          <a:solidFill>
                            <a:srgbClr val="1A1A1A"/>
                          </a:solidFill>
                          <a:effectLst/>
                          <a:latin typeface="Arial" charset="0"/>
                          <a:ea typeface="Times New Roman" pitchFamily="18" charset="0"/>
                          <a:cs typeface="Arial" charset="0"/>
                        </a:rPr>
                        <a:t> </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hMerge="1">
                  <a:txBody>
                    <a:bodyPr/>
                    <a:lstStyle/>
                    <a:p>
                      <a:endParaRPr lang="en-US"/>
                    </a:p>
                  </a:txBody>
                  <a:tcPr/>
                </a:tc>
                <a:extLst>
                  <a:ext uri="{0D108BD9-81ED-4DB2-BD59-A6C34878D82A}">
                    <a16:rowId xmlns:a16="http://schemas.microsoft.com/office/drawing/2014/main" xmlns="" val="10001"/>
                  </a:ext>
                </a:extLst>
              </a:tr>
              <a:tr h="5095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ea typeface="Times New Roman" pitchFamily="18" charset="0"/>
                          <a:cs typeface="Arial" charset="0"/>
                        </a:rPr>
                        <a:t>Group</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ea typeface="Times New Roman" pitchFamily="18" charset="0"/>
                          <a:cs typeface="Arial" charset="0"/>
                        </a:rPr>
                        <a:t>Number of Suicides</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ea typeface="Times New Roman" pitchFamily="18" charset="0"/>
                          <a:cs typeface="Arial" charset="0"/>
                        </a:rPr>
                        <a:t>Rate of Suicide</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ea typeface="Times New Roman" pitchFamily="18" charset="0"/>
                          <a:cs typeface="Arial" charset="0"/>
                        </a:rPr>
                        <a:t>Elderly Suicides</a:t>
                      </a:r>
                      <a:r>
                        <a:rPr kumimoji="0" lang="en-US" sz="1000" b="0" i="0" u="none" strike="noStrike" cap="none" normalizeH="0" baseline="0">
                          <a:ln>
                            <a:noFill/>
                          </a:ln>
                          <a:solidFill>
                            <a:srgbClr val="1A1A1A"/>
                          </a:solidFill>
                          <a:effectLst/>
                          <a:latin typeface="Arial" charset="0"/>
                          <a:ea typeface="Times New Roman" pitchFamily="18" charset="0"/>
                          <a:cs typeface="Arial" charset="0"/>
                        </a:rPr>
                        <a:t> </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Arial" charset="0"/>
                          <a:ea typeface="Times New Roman" pitchFamily="18" charset="0"/>
                          <a:cs typeface="Arial" charset="0"/>
                        </a:rPr>
                        <a:t>Elderly Suicide Rate</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ea typeface="Times New Roman" pitchFamily="18" charset="0"/>
                          <a:cs typeface="Arial" charset="0"/>
                        </a:rPr>
                        <a:t>Youth Suicides</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ea typeface="Times New Roman" pitchFamily="18" charset="0"/>
                          <a:cs typeface="Arial" charset="0"/>
                        </a:rPr>
                        <a:t>Youth Suicide Rate</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2"/>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A1A1A"/>
                          </a:solidFill>
                          <a:effectLst/>
                          <a:latin typeface="Arial" charset="0"/>
                          <a:ea typeface="Times New Roman" pitchFamily="18" charset="0"/>
                          <a:cs typeface="Arial" charset="0"/>
                        </a:rPr>
                        <a:t>Nation</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A1A1A"/>
                          </a:solidFill>
                          <a:effectLst/>
                          <a:latin typeface="Arial" charset="0"/>
                          <a:ea typeface="Times New Roman" pitchFamily="18" charset="0"/>
                          <a:cs typeface="Arial" charset="0"/>
                        </a:rPr>
                        <a:t>32,637</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A1A1A"/>
                          </a:solidFill>
                          <a:effectLst/>
                          <a:latin typeface="Arial" charset="0"/>
                          <a:ea typeface="Times New Roman" pitchFamily="18" charset="0"/>
                          <a:cs typeface="Arial" charset="0"/>
                        </a:rPr>
                        <a:t>11.0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A1A1A"/>
                          </a:solidFill>
                          <a:effectLst/>
                          <a:latin typeface="Arial" charset="0"/>
                          <a:ea typeface="Times New Roman" pitchFamily="18" charset="0"/>
                          <a:cs typeface="Arial" charset="0"/>
                        </a:rPr>
                        <a:t>5,404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A1A1A"/>
                          </a:solidFill>
                          <a:effectLst/>
                          <a:latin typeface="Arial" charset="0"/>
                          <a:ea typeface="Times New Roman" pitchFamily="18" charset="0"/>
                          <a:cs typeface="Arial" charset="0"/>
                        </a:rPr>
                        <a:t>14.7</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A1A1A"/>
                          </a:solidFill>
                          <a:effectLst/>
                          <a:latin typeface="Arial" charset="0"/>
                          <a:ea typeface="Times New Roman" pitchFamily="18" charset="0"/>
                          <a:cs typeface="Arial" charset="0"/>
                        </a:rPr>
                        <a:t>4,212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A1A1A"/>
                          </a:solidFill>
                          <a:effectLst/>
                          <a:latin typeface="Arial" charset="0"/>
                          <a:ea typeface="Times New Roman" pitchFamily="18" charset="0"/>
                          <a:cs typeface="Arial" charset="0"/>
                        </a:rPr>
                        <a:t>10.0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Men</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25,907</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17.7</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4,550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29.5</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3,498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16.2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extLst>
                  <a:ext uri="{0D108BD9-81ED-4DB2-BD59-A6C34878D82A}">
                    <a16:rowId xmlns:a16="http://schemas.microsoft.com/office/drawing/2014/main" xmlns="" val="10004"/>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Women</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6,730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4.5</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854</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4.0</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714</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3.5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Whites</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29,527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12.3</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5,410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15.9</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3,540</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10.7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Nonwhites</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3,110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5.5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264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5.8</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672</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7.4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Blacks</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1,992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5.1</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152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4.8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437</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6.7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White Men</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23,478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19.7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4,361</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32.1</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2,945</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17.3</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extLst>
                  <a:ext uri="{0D108BD9-81ED-4DB2-BD59-A6C34878D82A}">
                    <a16:rowId xmlns:a16="http://schemas.microsoft.com/office/drawing/2014/main" xmlns="" val="10009"/>
                  </a:ext>
                </a:extLst>
              </a:tr>
              <a:tr h="3143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White Women</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6,049</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5.0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779</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4.2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595</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3.7</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Nonwhite Men</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2,429</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9.0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189</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10.5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553</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12.0</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extLst>
                  <a:ext uri="{0D108BD9-81ED-4DB2-BD59-A6C34878D82A}">
                    <a16:rowId xmlns:a16="http://schemas.microsoft.com/office/drawing/2014/main" xmlns="" val="10011"/>
                  </a:ext>
                </a:extLst>
              </a:tr>
              <a:tr h="506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Nonwhite Women</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681</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2.3</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75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2.7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119</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2.7</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African Amer Men</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1,621</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8.7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124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10.3</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382</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11.5</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extLst>
                  <a:ext uri="{0D108BD9-81ED-4DB2-BD59-A6C34878D82A}">
                    <a16:rowId xmlns:a16="http://schemas.microsoft.com/office/drawing/2014/main" xmlns="" val="10013"/>
                  </a:ext>
                </a:extLst>
              </a:tr>
              <a:tr h="4413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African Amer Women</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371</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28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55</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1.7</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
        <p:nvSpPr>
          <p:cNvPr id="9338" name="Text Box 679"/>
          <p:cNvSpPr txBox="1">
            <a:spLocks noChangeArrowheads="1"/>
          </p:cNvSpPr>
          <p:nvPr/>
        </p:nvSpPr>
        <p:spPr bwMode="auto">
          <a:xfrm>
            <a:off x="6705600" y="6324600"/>
            <a:ext cx="3733800" cy="369332"/>
          </a:xfrm>
          <a:prstGeom prst="rect">
            <a:avLst/>
          </a:prstGeom>
          <a:noFill/>
          <a:ln w="9525">
            <a:noFill/>
            <a:miter lim="800000"/>
            <a:headEnd/>
            <a:tailEnd/>
          </a:ln>
        </p:spPr>
        <p:txBody>
          <a:bodyPr>
            <a:spAutoFit/>
          </a:bodyPr>
          <a:lstStyle/>
          <a:p>
            <a:pPr>
              <a:spcBef>
                <a:spcPct val="50000"/>
              </a:spcBef>
            </a:pPr>
            <a:r>
              <a:rPr lang="en-US" dirty="0">
                <a:solidFill>
                  <a:srgbClr val="292934"/>
                </a:solidFill>
                <a:latin typeface="Arial" charset="0"/>
              </a:rPr>
              <a:t>                   AAS, CDC  (08/2008)</a:t>
            </a:r>
          </a:p>
        </p:txBody>
      </p:sp>
    </p:spTree>
    <p:extLst>
      <p:ext uri="{BB962C8B-B14F-4D97-AF65-F5344CB8AC3E}">
        <p14:creationId xmlns:p14="http://schemas.microsoft.com/office/powerpoint/2010/main" val="193142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5062"/>
                                        </p:tgtEl>
                                        <p:attrNameLst>
                                          <p:attrName>style.visibility</p:attrName>
                                        </p:attrNameLst>
                                      </p:cBhvr>
                                      <p:to>
                                        <p:strVal val="visible"/>
                                      </p:to>
                                    </p:set>
                                    <p:animEffect transition="in" filter="dissolve">
                                      <p:cBhvr>
                                        <p:cTn id="7" dur="500"/>
                                        <p:tgtEl>
                                          <p:spTgt spid="1450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338">
                                            <p:txEl>
                                              <p:pRg st="0" end="0"/>
                                            </p:txEl>
                                          </p:spTgt>
                                        </p:tgtEl>
                                        <p:attrNameLst>
                                          <p:attrName>style.visibility</p:attrName>
                                        </p:attrNameLst>
                                      </p:cBhvr>
                                      <p:to>
                                        <p:strVal val="visible"/>
                                      </p:to>
                                    </p:set>
                                    <p:animEffect transition="in" filter="dissolve">
                                      <p:cBhvr>
                                        <p:cTn id="12" dur="500"/>
                                        <p:tgtEl>
                                          <p:spTgt spid="9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062" name="Group 678"/>
          <p:cNvGraphicFramePr>
            <a:graphicFrameLocks noGrp="1"/>
          </p:cNvGraphicFramePr>
          <p:nvPr>
            <p:ph type="tbl" idx="1"/>
            <p:extLst/>
          </p:nvPr>
        </p:nvGraphicFramePr>
        <p:xfrm>
          <a:off x="1981200" y="457201"/>
          <a:ext cx="8229600" cy="5866771"/>
        </p:xfrm>
        <a:graphic>
          <a:graphicData uri="http://schemas.openxmlformats.org/drawingml/2006/table">
            <a:tbl>
              <a:tblPr/>
              <a:tblGrid>
                <a:gridCol w="1176338">
                  <a:extLst>
                    <a:ext uri="{9D8B030D-6E8A-4147-A177-3AD203B41FA5}">
                      <a16:colId xmlns:a16="http://schemas.microsoft.com/office/drawing/2014/main" xmlns="" val="20000"/>
                    </a:ext>
                  </a:extLst>
                </a:gridCol>
                <a:gridCol w="1174750">
                  <a:extLst>
                    <a:ext uri="{9D8B030D-6E8A-4147-A177-3AD203B41FA5}">
                      <a16:colId xmlns:a16="http://schemas.microsoft.com/office/drawing/2014/main" xmlns="" val="20001"/>
                    </a:ext>
                  </a:extLst>
                </a:gridCol>
                <a:gridCol w="1176337">
                  <a:extLst>
                    <a:ext uri="{9D8B030D-6E8A-4147-A177-3AD203B41FA5}">
                      <a16:colId xmlns:a16="http://schemas.microsoft.com/office/drawing/2014/main" xmlns="" val="20002"/>
                    </a:ext>
                  </a:extLst>
                </a:gridCol>
                <a:gridCol w="1174750">
                  <a:extLst>
                    <a:ext uri="{9D8B030D-6E8A-4147-A177-3AD203B41FA5}">
                      <a16:colId xmlns:a16="http://schemas.microsoft.com/office/drawing/2014/main" xmlns="" val="20003"/>
                    </a:ext>
                  </a:extLst>
                </a:gridCol>
                <a:gridCol w="1176338">
                  <a:extLst>
                    <a:ext uri="{9D8B030D-6E8A-4147-A177-3AD203B41FA5}">
                      <a16:colId xmlns:a16="http://schemas.microsoft.com/office/drawing/2014/main" xmlns="" val="20004"/>
                    </a:ext>
                  </a:extLst>
                </a:gridCol>
                <a:gridCol w="1174750">
                  <a:extLst>
                    <a:ext uri="{9D8B030D-6E8A-4147-A177-3AD203B41FA5}">
                      <a16:colId xmlns:a16="http://schemas.microsoft.com/office/drawing/2014/main" xmlns="" val="20005"/>
                    </a:ext>
                  </a:extLst>
                </a:gridCol>
                <a:gridCol w="1176337">
                  <a:extLst>
                    <a:ext uri="{9D8B030D-6E8A-4147-A177-3AD203B41FA5}">
                      <a16:colId xmlns:a16="http://schemas.microsoft.com/office/drawing/2014/main" xmlns="" val="20006"/>
                    </a:ext>
                  </a:extLst>
                </a:gridCol>
              </a:tblGrid>
              <a:tr h="823913">
                <a:tc grid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1A1A1A"/>
                          </a:solidFill>
                          <a:effectLst/>
                          <a:latin typeface="Arial" charset="0"/>
                          <a:ea typeface="Times New Roman" pitchFamily="18" charset="0"/>
                          <a:cs typeface="Arial" charset="0"/>
                        </a:rPr>
                        <a:t>Breakdown by Gender / Ethnicity /</a:t>
                      </a:r>
                      <a:br>
                        <a:rPr kumimoji="0" lang="en-US" sz="1800" b="1" i="0" u="none" strike="noStrike" cap="none" normalizeH="0" baseline="0" dirty="0">
                          <a:ln>
                            <a:noFill/>
                          </a:ln>
                          <a:solidFill>
                            <a:srgbClr val="1A1A1A"/>
                          </a:solidFill>
                          <a:effectLst/>
                          <a:latin typeface="Arial" charset="0"/>
                          <a:ea typeface="Times New Roman" pitchFamily="18" charset="0"/>
                          <a:cs typeface="Arial" charset="0"/>
                        </a:rPr>
                      </a:br>
                      <a:r>
                        <a:rPr kumimoji="0" lang="en-US" sz="1800" b="1" i="0" u="none" strike="noStrike" cap="none" normalizeH="0" baseline="0" dirty="0">
                          <a:ln>
                            <a:noFill/>
                          </a:ln>
                          <a:solidFill>
                            <a:srgbClr val="1A1A1A"/>
                          </a:solidFill>
                          <a:effectLst/>
                          <a:latin typeface="Arial" charset="0"/>
                          <a:ea typeface="Times New Roman" pitchFamily="18" charset="0"/>
                          <a:cs typeface="Arial" charset="0"/>
                        </a:rPr>
                        <a:t>Young, Old Age Groups</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3063">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Times New Roman" pitchFamily="18" charset="0"/>
                          <a:cs typeface="Arial" charset="0"/>
                        </a:rPr>
                        <a:t>All Ages Combined</a:t>
                      </a:r>
                      <a:r>
                        <a:rPr kumimoji="0" lang="en-US" sz="1000" b="0" i="0" u="none" strike="noStrike" cap="none" normalizeH="0" baseline="0">
                          <a:ln>
                            <a:noFill/>
                          </a:ln>
                          <a:solidFill>
                            <a:srgbClr val="1A1A1A"/>
                          </a:solidFill>
                          <a:effectLst/>
                          <a:latin typeface="Arial" charset="0"/>
                          <a:ea typeface="Times New Roman" pitchFamily="18" charset="0"/>
                          <a:cs typeface="Arial" charset="0"/>
                        </a:rPr>
                        <a:t> </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hMerge="1">
                  <a:txBody>
                    <a:bodyPr/>
                    <a:lstStyle/>
                    <a:p>
                      <a:endParaRPr lang="en-US"/>
                    </a:p>
                  </a:txBody>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Times New Roman" pitchFamily="18" charset="0"/>
                          <a:cs typeface="Arial" charset="0"/>
                        </a:rPr>
                        <a:t>Elderly (65+ yrs)</a:t>
                      </a:r>
                      <a:r>
                        <a:rPr kumimoji="0" lang="en-US" sz="1000" b="0" i="0" u="none" strike="noStrike" cap="none" normalizeH="0" baseline="0">
                          <a:ln>
                            <a:noFill/>
                          </a:ln>
                          <a:solidFill>
                            <a:srgbClr val="1A1A1A"/>
                          </a:solidFill>
                          <a:effectLst/>
                          <a:latin typeface="Arial" charset="0"/>
                          <a:ea typeface="Times New Roman" pitchFamily="18" charset="0"/>
                          <a:cs typeface="Arial" charset="0"/>
                        </a:rPr>
                        <a:t> </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Times New Roman" pitchFamily="18" charset="0"/>
                          <a:cs typeface="Arial" charset="0"/>
                        </a:rPr>
                        <a:t>Youth (15-24 yrs)</a:t>
                      </a:r>
                      <a:r>
                        <a:rPr kumimoji="0" lang="en-US" sz="1000" b="0" i="0" u="none" strike="noStrike" cap="none" normalizeH="0" baseline="0">
                          <a:ln>
                            <a:noFill/>
                          </a:ln>
                          <a:solidFill>
                            <a:srgbClr val="1A1A1A"/>
                          </a:solidFill>
                          <a:effectLst/>
                          <a:latin typeface="Arial" charset="0"/>
                          <a:ea typeface="Times New Roman" pitchFamily="18" charset="0"/>
                          <a:cs typeface="Arial" charset="0"/>
                        </a:rPr>
                        <a:t> </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hMerge="1">
                  <a:txBody>
                    <a:bodyPr/>
                    <a:lstStyle/>
                    <a:p>
                      <a:endParaRPr lang="en-US"/>
                    </a:p>
                  </a:txBody>
                  <a:tcPr/>
                </a:tc>
                <a:extLst>
                  <a:ext uri="{0D108BD9-81ED-4DB2-BD59-A6C34878D82A}">
                    <a16:rowId xmlns:a16="http://schemas.microsoft.com/office/drawing/2014/main" xmlns="" val="10001"/>
                  </a:ext>
                </a:extLst>
              </a:tr>
              <a:tr h="5095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ea typeface="Times New Roman" pitchFamily="18" charset="0"/>
                          <a:cs typeface="Arial" charset="0"/>
                        </a:rPr>
                        <a:t>Group</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ea typeface="Times New Roman" pitchFamily="18" charset="0"/>
                          <a:cs typeface="Arial" charset="0"/>
                        </a:rPr>
                        <a:t>Number of Suicides</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Arial" charset="0"/>
                          <a:ea typeface="Times New Roman" pitchFamily="18" charset="0"/>
                          <a:cs typeface="Arial" charset="0"/>
                        </a:rPr>
                        <a:t>Rate of Suicide</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ea typeface="Times New Roman" pitchFamily="18" charset="0"/>
                          <a:cs typeface="Arial" charset="0"/>
                        </a:rPr>
                        <a:t>Elderly Suicides</a:t>
                      </a:r>
                      <a:r>
                        <a:rPr kumimoji="0" lang="en-US" sz="1000" b="0" i="0" u="none" strike="noStrike" cap="none" normalizeH="0" baseline="0">
                          <a:ln>
                            <a:noFill/>
                          </a:ln>
                          <a:solidFill>
                            <a:srgbClr val="1A1A1A"/>
                          </a:solidFill>
                          <a:effectLst/>
                          <a:latin typeface="Arial" charset="0"/>
                          <a:ea typeface="Times New Roman" pitchFamily="18" charset="0"/>
                          <a:cs typeface="Arial" charset="0"/>
                        </a:rPr>
                        <a:t> </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ea typeface="Times New Roman" pitchFamily="18" charset="0"/>
                          <a:cs typeface="Arial" charset="0"/>
                        </a:rPr>
                        <a:t>Elderly Suicide Rate</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ea typeface="Times New Roman" pitchFamily="18" charset="0"/>
                          <a:cs typeface="Arial" charset="0"/>
                        </a:rPr>
                        <a:t>Youth Suicides</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ea typeface="Times New Roman" pitchFamily="18" charset="0"/>
                          <a:cs typeface="Arial" charset="0"/>
                        </a:rPr>
                        <a:t>Youth Suicide Rate</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2"/>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A1A1A"/>
                          </a:solidFill>
                          <a:effectLst/>
                          <a:latin typeface="Arial" charset="0"/>
                          <a:ea typeface="Times New Roman" pitchFamily="18" charset="0"/>
                          <a:cs typeface="Arial" charset="0"/>
                        </a:rPr>
                        <a:t>Nation</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ea typeface="Times New Roman" pitchFamily="18" charset="0"/>
                          <a:cs typeface="Arial" charset="0"/>
                        </a:rPr>
                        <a:t>38,364</a:t>
                      </a:r>
                      <a:endParaRPr kumimoji="0" lang="en-US" sz="1800" b="0" i="0" u="none" strike="noStrike" cap="none" normalizeH="0" baseline="0" dirty="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ea typeface="Times New Roman" pitchFamily="18" charset="0"/>
                          <a:cs typeface="Arial" charset="0"/>
                        </a:rPr>
                        <a:t>12.4</a:t>
                      </a:r>
                      <a:endParaRPr kumimoji="0" lang="en-US" sz="1800" b="0" i="0" u="none" strike="noStrike" cap="none" normalizeH="0" baseline="0" dirty="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ea typeface="Times New Roman" pitchFamily="18" charset="0"/>
                          <a:cs typeface="Arial" charset="0"/>
                        </a:rPr>
                        <a:t>5,994</a:t>
                      </a:r>
                      <a:endParaRPr kumimoji="0" lang="en-US" sz="1800" b="0" i="0" u="none" strike="noStrike" cap="none" normalizeH="0" baseline="0" dirty="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ea typeface="Times New Roman" pitchFamily="18" charset="0"/>
                          <a:cs typeface="Arial" charset="0"/>
                        </a:rPr>
                        <a:t>14.9</a:t>
                      </a:r>
                      <a:endParaRPr kumimoji="0" lang="en-US" sz="1800" b="0" i="0" u="none" strike="noStrike" cap="none" normalizeH="0" baseline="0" dirty="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FF0000"/>
                          </a:solidFill>
                          <a:effectLst/>
                          <a:latin typeface="Arial" charset="0"/>
                          <a:ea typeface="Times New Roman" pitchFamily="18" charset="0"/>
                          <a:cs typeface="Arial" charset="0"/>
                        </a:rPr>
                        <a:t>4,600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ea typeface="Times New Roman" pitchFamily="18" charset="0"/>
                          <a:cs typeface="Arial" charset="0"/>
                        </a:rPr>
                        <a:t>10.5</a:t>
                      </a:r>
                      <a:endParaRPr kumimoji="0" lang="en-US" sz="1800" b="0" i="0" u="none" strike="noStrike" cap="none" normalizeH="0" baseline="0" dirty="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Men</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30,277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Times New Roman" pitchFamily="18" charset="0"/>
                          <a:cs typeface="Arial"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4,550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29.5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3,498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16.2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extLst>
                  <a:ext uri="{0D108BD9-81ED-4DB2-BD59-A6C34878D82A}">
                    <a16:rowId xmlns:a16="http://schemas.microsoft.com/office/drawing/2014/main" xmlns="" val="10004"/>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Women</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8,087</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5.2</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854</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4.0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714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3.5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Whites</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34,690</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14.1</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5,410</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15.9</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3,540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10.7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Nonwhites</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3,674</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5.8</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264</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5.8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672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7.4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African Amer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2,144</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5.1</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152</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4.8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437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6.7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White Men</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27,422</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22.6</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4,361</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32.1</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2,945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17.3</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extLst>
                  <a:ext uri="{0D108BD9-81ED-4DB2-BD59-A6C34878D82A}">
                    <a16:rowId xmlns:a16="http://schemas.microsoft.com/office/drawing/2014/main" xmlns="" val="10009"/>
                  </a:ext>
                </a:extLst>
              </a:tr>
              <a:tr h="3143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White Women</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7,268</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5.9</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779</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4.2</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595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3.7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Nonwhite Men</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2855</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9.4</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189</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10.5</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553</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12.0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extLst>
                  <a:ext uri="{0D108BD9-81ED-4DB2-BD59-A6C34878D82A}">
                    <a16:rowId xmlns:a16="http://schemas.microsoft.com/office/drawing/2014/main" xmlns="" val="10011"/>
                  </a:ext>
                </a:extLst>
              </a:tr>
              <a:tr h="506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Nonwhite Women</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819</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2.5</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75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2.7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119</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2.7</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12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African Amer Men</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1621</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8.7</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124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10.3</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382</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11.5</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accent1"/>
                        </a:gs>
                        <a:gs pos="100000">
                          <a:schemeClr val="accent1">
                            <a:gamma/>
                            <a:shade val="86275"/>
                            <a:invGamma/>
                          </a:schemeClr>
                        </a:gs>
                      </a:gsLst>
                      <a:lin ang="5400000" scaled="1"/>
                    </a:gradFill>
                  </a:tcPr>
                </a:tc>
                <a:extLst>
                  <a:ext uri="{0D108BD9-81ED-4DB2-BD59-A6C34878D82A}">
                    <a16:rowId xmlns:a16="http://schemas.microsoft.com/office/drawing/2014/main" xmlns="" val="10013"/>
                  </a:ext>
                </a:extLst>
              </a:tr>
              <a:tr h="4413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African Amer Women</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371</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28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55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1.7</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
        <p:nvSpPr>
          <p:cNvPr id="9338" name="Text Box 679"/>
          <p:cNvSpPr txBox="1">
            <a:spLocks noChangeArrowheads="1"/>
          </p:cNvSpPr>
          <p:nvPr/>
        </p:nvSpPr>
        <p:spPr bwMode="auto">
          <a:xfrm>
            <a:off x="6705600" y="6400800"/>
            <a:ext cx="3733800" cy="369332"/>
          </a:xfrm>
          <a:prstGeom prst="rect">
            <a:avLst/>
          </a:prstGeom>
          <a:noFill/>
          <a:ln w="9525">
            <a:noFill/>
            <a:miter lim="800000"/>
            <a:headEnd/>
            <a:tailEnd/>
          </a:ln>
        </p:spPr>
        <p:txBody>
          <a:bodyPr wrap="square">
            <a:spAutoFit/>
          </a:bodyPr>
          <a:lstStyle/>
          <a:p>
            <a:pPr>
              <a:spcBef>
                <a:spcPct val="50000"/>
              </a:spcBef>
            </a:pPr>
            <a:r>
              <a:rPr lang="en-US" dirty="0">
                <a:solidFill>
                  <a:srgbClr val="292934"/>
                </a:solidFill>
                <a:latin typeface="Arial" charset="0"/>
              </a:rPr>
              <a:t>                     CDC, AAS (11/2010)</a:t>
            </a:r>
          </a:p>
        </p:txBody>
      </p:sp>
    </p:spTree>
    <p:extLst>
      <p:ext uri="{BB962C8B-B14F-4D97-AF65-F5344CB8AC3E}">
        <p14:creationId xmlns:p14="http://schemas.microsoft.com/office/powerpoint/2010/main" val="184456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5062"/>
                                        </p:tgtEl>
                                        <p:attrNameLst>
                                          <p:attrName>style.visibility</p:attrName>
                                        </p:attrNameLst>
                                      </p:cBhvr>
                                      <p:to>
                                        <p:strVal val="visible"/>
                                      </p:to>
                                    </p:set>
                                    <p:animEffect transition="in" filter="dissolve">
                                      <p:cBhvr>
                                        <p:cTn id="7" dur="500"/>
                                        <p:tgtEl>
                                          <p:spTgt spid="1450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338">
                                            <p:txEl>
                                              <p:pRg st="0" end="0"/>
                                            </p:txEl>
                                          </p:spTgt>
                                        </p:tgtEl>
                                        <p:attrNameLst>
                                          <p:attrName>style.visibility</p:attrName>
                                        </p:attrNameLst>
                                      </p:cBhvr>
                                      <p:to>
                                        <p:strVal val="visible"/>
                                      </p:to>
                                    </p:set>
                                    <p:animEffect transition="in" filter="dissolve">
                                      <p:cBhvr>
                                        <p:cTn id="12" dur="500"/>
                                        <p:tgtEl>
                                          <p:spTgt spid="9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BF77B-1BC3-AD4A-8FD8-923FB615BD77}"/>
              </a:ext>
            </a:extLst>
          </p:cNvPr>
          <p:cNvSpPr>
            <a:spLocks noGrp="1"/>
          </p:cNvSpPr>
          <p:nvPr>
            <p:ph type="title"/>
          </p:nvPr>
        </p:nvSpPr>
        <p:spPr>
          <a:xfrm>
            <a:off x="1981200" y="274638"/>
            <a:ext cx="8229600" cy="715962"/>
          </a:xfrm>
        </p:spPr>
        <p:txBody>
          <a:bodyPr>
            <a:normAutofit/>
          </a:bodyPr>
          <a:lstStyle/>
          <a:p>
            <a:r>
              <a:rPr lang="en-US" dirty="0"/>
              <a:t>USA Suicide 2014 Data</a:t>
            </a:r>
          </a:p>
        </p:txBody>
      </p:sp>
      <p:sp>
        <p:nvSpPr>
          <p:cNvPr id="4" name="TextBox 3">
            <a:extLst>
              <a:ext uri="{FF2B5EF4-FFF2-40B4-BE49-F238E27FC236}">
                <a16:creationId xmlns:a16="http://schemas.microsoft.com/office/drawing/2014/main" xmlns="" id="{6F9DB410-362D-B342-B332-77D9F0E0DE1E}"/>
              </a:ext>
            </a:extLst>
          </p:cNvPr>
          <p:cNvSpPr txBox="1"/>
          <p:nvPr/>
        </p:nvSpPr>
        <p:spPr>
          <a:xfrm>
            <a:off x="1752600" y="1295400"/>
            <a:ext cx="8686800" cy="2862322"/>
          </a:xfrm>
          <a:prstGeom prst="rect">
            <a:avLst/>
          </a:prstGeom>
          <a:noFill/>
        </p:spPr>
        <p:txBody>
          <a:bodyPr wrap="square" rtlCol="0">
            <a:spAutoFit/>
          </a:bodyPr>
          <a:lstStyle/>
          <a:p>
            <a:r>
              <a:rPr lang="en-US" dirty="0"/>
              <a:t>			        Number	   Per Day.           Rate  % of Deaths</a:t>
            </a:r>
            <a:br>
              <a:rPr lang="en-US" dirty="0"/>
            </a:br>
            <a:r>
              <a:rPr lang="en-US" dirty="0"/>
              <a:t>Nation ..................................... 42,773 ........... 117.2 ............ 13.4 ............. 1.6  </a:t>
            </a:r>
          </a:p>
          <a:p>
            <a:r>
              <a:rPr lang="en-US" dirty="0"/>
              <a:t>Males ...................................... 33,113 ............. 90.7 ............ 21.1 ............. 2.5  </a:t>
            </a:r>
          </a:p>
          <a:p>
            <a:r>
              <a:rPr lang="en-US" dirty="0"/>
              <a:t>Females .................................... 9,660 .............. 26.5 .............. 6.0 ............. 0.7 </a:t>
            </a:r>
          </a:p>
          <a:p>
            <a:r>
              <a:rPr lang="en-US" dirty="0"/>
              <a:t>Whites .................................... 38,675 ............ 106.0 ............ 15.4 ............. 1.7 </a:t>
            </a:r>
          </a:p>
          <a:p>
            <a:r>
              <a:rPr lang="en-US" dirty="0"/>
              <a:t>Nonwhites ................................. 4,098 .............. 11.2 .............. 6.0 ............. 1.1 </a:t>
            </a:r>
          </a:p>
          <a:p>
            <a:r>
              <a:rPr lang="en-US" dirty="0"/>
              <a:t>Blacks ....................................... 2,421 ................ 6.6 .............. 5.5 ............. 0.8</a:t>
            </a:r>
          </a:p>
          <a:p>
            <a:r>
              <a:rPr lang="en-US" dirty="0"/>
              <a:t>Elderly (65+ yrs.) ......................  7,693 .......... .... 21.1 ............ 16.6 ............ 0.4 </a:t>
            </a:r>
          </a:p>
          <a:p>
            <a:r>
              <a:rPr lang="en-US" dirty="0"/>
              <a:t>Young (15-24 yrs.) ....................  5,079 .............. 13.9 ............ 11.6 ....... .....17.6  </a:t>
            </a:r>
          </a:p>
          <a:p>
            <a:r>
              <a:rPr lang="en-US" dirty="0"/>
              <a:t>Middle Aged (45-64 yrs.) ............16,294 .............. 44.6 ............ 19.5 ............. 3.1 </a:t>
            </a:r>
          </a:p>
        </p:txBody>
      </p:sp>
      <p:sp>
        <p:nvSpPr>
          <p:cNvPr id="5" name="TextBox 4">
            <a:extLst>
              <a:ext uri="{FF2B5EF4-FFF2-40B4-BE49-F238E27FC236}">
                <a16:creationId xmlns:a16="http://schemas.microsoft.com/office/drawing/2014/main" xmlns="" id="{3BA0709C-DA66-0445-9AE6-B0A80613E1E8}"/>
              </a:ext>
            </a:extLst>
          </p:cNvPr>
          <p:cNvSpPr txBox="1"/>
          <p:nvPr/>
        </p:nvSpPr>
        <p:spPr>
          <a:xfrm>
            <a:off x="1763233" y="4154571"/>
            <a:ext cx="7609367" cy="2585323"/>
          </a:xfrm>
          <a:prstGeom prst="rect">
            <a:avLst/>
          </a:prstGeom>
          <a:noFill/>
        </p:spPr>
        <p:txBody>
          <a:bodyPr wrap="square" rtlCol="0">
            <a:spAutoFit/>
          </a:bodyPr>
          <a:lstStyle/>
          <a:p>
            <a:r>
              <a:rPr lang="en-US" dirty="0"/>
              <a:t>White Male 		        (29,971) ..............24.1 </a:t>
            </a:r>
          </a:p>
          <a:p>
            <a:r>
              <a:rPr lang="en-US" dirty="0"/>
              <a:t>White Female 		          (8,704) ............... 6.9 </a:t>
            </a:r>
          </a:p>
          <a:p>
            <a:r>
              <a:rPr lang="en-US" dirty="0"/>
              <a:t>Nonwhite Male 		          (3,136) ............... 9.6 </a:t>
            </a:r>
          </a:p>
          <a:p>
            <a:r>
              <a:rPr lang="en-US" dirty="0"/>
              <a:t>Nonwhite Female 		             (956) ............... 2.7 </a:t>
            </a:r>
          </a:p>
          <a:p>
            <a:r>
              <a:rPr lang="en-US" dirty="0"/>
              <a:t>Black Male 		          (1,946) ............... 9.2 </a:t>
            </a:r>
            <a:br>
              <a:rPr lang="en-US" dirty="0"/>
            </a:br>
            <a:r>
              <a:rPr lang="en-US" dirty="0"/>
              <a:t>Black Female 			(475) ............... 2.1 </a:t>
            </a:r>
          </a:p>
          <a:p>
            <a:r>
              <a:rPr lang="en-US" dirty="0"/>
              <a:t>Hispanic 			          (3,244) ............... 5.9 </a:t>
            </a:r>
          </a:p>
          <a:p>
            <a:r>
              <a:rPr lang="en-US" dirty="0"/>
              <a:t>Native Americans 			(489) ..............10.8 </a:t>
            </a:r>
          </a:p>
          <a:p>
            <a:r>
              <a:rPr lang="en-US" dirty="0"/>
              <a:t>Asian/Pacific Islanders	          (1,188) ............... 6.1</a:t>
            </a:r>
          </a:p>
        </p:txBody>
      </p:sp>
    </p:spTree>
    <p:extLst>
      <p:ext uri="{BB962C8B-B14F-4D97-AF65-F5344CB8AC3E}">
        <p14:creationId xmlns:p14="http://schemas.microsoft.com/office/powerpoint/2010/main" val="1064060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F529B4-F327-A645-BB4E-8B96C7016076}"/>
              </a:ext>
            </a:extLst>
          </p:cNvPr>
          <p:cNvSpPr>
            <a:spLocks noGrp="1"/>
          </p:cNvSpPr>
          <p:nvPr>
            <p:ph type="title"/>
          </p:nvPr>
        </p:nvSpPr>
        <p:spPr>
          <a:xfrm>
            <a:off x="1981200" y="152400"/>
            <a:ext cx="8229600" cy="914400"/>
          </a:xfrm>
        </p:spPr>
        <p:txBody>
          <a:bodyPr>
            <a:normAutofit/>
          </a:bodyPr>
          <a:lstStyle/>
          <a:p>
            <a:r>
              <a:rPr lang="en-US" dirty="0"/>
              <a:t>USA Suicide 2016 Data</a:t>
            </a:r>
          </a:p>
        </p:txBody>
      </p:sp>
      <p:sp>
        <p:nvSpPr>
          <p:cNvPr id="4" name="TextBox 3">
            <a:extLst>
              <a:ext uri="{FF2B5EF4-FFF2-40B4-BE49-F238E27FC236}">
                <a16:creationId xmlns:a16="http://schemas.microsoft.com/office/drawing/2014/main" xmlns="" id="{E37E21E3-2E06-8F46-A867-CB2D2888C345}"/>
              </a:ext>
            </a:extLst>
          </p:cNvPr>
          <p:cNvSpPr txBox="1"/>
          <p:nvPr/>
        </p:nvSpPr>
        <p:spPr>
          <a:xfrm>
            <a:off x="1752600" y="1075660"/>
            <a:ext cx="8686800" cy="2862322"/>
          </a:xfrm>
          <a:prstGeom prst="rect">
            <a:avLst/>
          </a:prstGeom>
          <a:noFill/>
        </p:spPr>
        <p:txBody>
          <a:bodyPr wrap="square" rtlCol="0">
            <a:spAutoFit/>
          </a:bodyPr>
          <a:lstStyle/>
          <a:p>
            <a:r>
              <a:rPr lang="en-US" dirty="0"/>
              <a:t> 			        Number	    Per Day        Rate       % of Deaths</a:t>
            </a:r>
            <a:br>
              <a:rPr lang="en-US" dirty="0"/>
            </a:br>
            <a:r>
              <a:rPr lang="en-US" dirty="0"/>
              <a:t>Nation .................................... 44,193 ............ 121.1 ........ 13.8 .............. 1.6 </a:t>
            </a:r>
          </a:p>
          <a:p>
            <a:r>
              <a:rPr lang="en-US" dirty="0"/>
              <a:t>Males ..................................... 33,994 .............. 93.1 ........ 21.5 .............. 2.5 </a:t>
            </a:r>
          </a:p>
          <a:p>
            <a:r>
              <a:rPr lang="en-US" dirty="0"/>
              <a:t>Females ..................................10,199 .............. 27.9 .......... 6.3 ............... 0.8 </a:t>
            </a:r>
          </a:p>
          <a:p>
            <a:r>
              <a:rPr lang="en-US" dirty="0"/>
              <a:t>Whites ................................... 39,796 ............ 109.0 ........ 15.8 ............... 1.7 </a:t>
            </a:r>
          </a:p>
          <a:p>
            <a:r>
              <a:rPr lang="en-US" dirty="0"/>
              <a:t>Nonwhites ............................... 4,397 .............. 12.1 .......... 6.3 ............... 1.1 </a:t>
            </a:r>
          </a:p>
          <a:p>
            <a:r>
              <a:rPr lang="en-US" dirty="0"/>
              <a:t>Blacks ..................................... 2,504 ................ 6.9 .......... 5.6 ............... 0.8 </a:t>
            </a:r>
          </a:p>
          <a:p>
            <a:r>
              <a:rPr lang="en-US" dirty="0"/>
              <a:t>Elderly (65+ yrs.) ..................... 7,912 .............. 21.7 .........16.6 ............... 0.4 </a:t>
            </a:r>
          </a:p>
          <a:p>
            <a:r>
              <a:rPr lang="en-US" dirty="0"/>
              <a:t>Young (15-24 yrs.) ................... 5,491 .............. 15.0 ........ 12.5 ..............18.0 </a:t>
            </a:r>
          </a:p>
          <a:p>
            <a:r>
              <a:rPr lang="en-US" dirty="0"/>
              <a:t>Middle Aged (45-64 yrs.) .........16,490 .............. 45.2 ......... 19.6 ...............3.1</a:t>
            </a:r>
          </a:p>
        </p:txBody>
      </p:sp>
      <p:sp>
        <p:nvSpPr>
          <p:cNvPr id="5" name="TextBox 4">
            <a:extLst>
              <a:ext uri="{FF2B5EF4-FFF2-40B4-BE49-F238E27FC236}">
                <a16:creationId xmlns:a16="http://schemas.microsoft.com/office/drawing/2014/main" xmlns="" id="{D6272F47-7342-EB46-BF56-027B398483A5}"/>
              </a:ext>
            </a:extLst>
          </p:cNvPr>
          <p:cNvSpPr txBox="1"/>
          <p:nvPr/>
        </p:nvSpPr>
        <p:spPr>
          <a:xfrm>
            <a:off x="1752600" y="4038601"/>
            <a:ext cx="7086600" cy="2585323"/>
          </a:xfrm>
          <a:prstGeom prst="rect">
            <a:avLst/>
          </a:prstGeom>
          <a:noFill/>
        </p:spPr>
        <p:txBody>
          <a:bodyPr wrap="square" rtlCol="0">
            <a:spAutoFit/>
          </a:bodyPr>
          <a:lstStyle/>
          <a:p>
            <a:r>
              <a:rPr lang="en-US" dirty="0"/>
              <a:t>White Male 		     (30,658) ..............24.6 </a:t>
            </a:r>
          </a:p>
          <a:p>
            <a:r>
              <a:rPr lang="en-US" dirty="0"/>
              <a:t>White Female 		       (9,138) ............... 7.2 </a:t>
            </a:r>
          </a:p>
          <a:p>
            <a:r>
              <a:rPr lang="en-US" dirty="0"/>
              <a:t>Nonwhite Male 		       (3,336................10.0 </a:t>
            </a:r>
          </a:p>
          <a:p>
            <a:r>
              <a:rPr lang="en-US" dirty="0"/>
              <a:t>Nonwhite Female 		       (1,061) .............. 2.9 </a:t>
            </a:r>
          </a:p>
          <a:p>
            <a:r>
              <a:rPr lang="en-US" dirty="0"/>
              <a:t>Black Male 		       (2,023) .............. 9.4 </a:t>
            </a:r>
          </a:p>
          <a:p>
            <a:r>
              <a:rPr lang="en-US" dirty="0"/>
              <a:t>Black Female 		         (481)................ 2.1 </a:t>
            </a:r>
          </a:p>
          <a:p>
            <a:r>
              <a:rPr lang="en-US" dirty="0"/>
              <a:t>Hispanic 			       (3,303) .............. 5.8 </a:t>
            </a:r>
          </a:p>
          <a:p>
            <a:r>
              <a:rPr lang="en-US" dirty="0"/>
              <a:t>Native Americans 		          (577) .............12.6 </a:t>
            </a:r>
            <a:br>
              <a:rPr lang="en-US" dirty="0"/>
            </a:br>
            <a:r>
              <a:rPr lang="en-US" dirty="0"/>
              <a:t>Asian/Pacific Islanders 	       (1,316) .............. 6.6</a:t>
            </a:r>
          </a:p>
        </p:txBody>
      </p:sp>
    </p:spTree>
    <p:extLst>
      <p:ext uri="{BB962C8B-B14F-4D97-AF65-F5344CB8AC3E}">
        <p14:creationId xmlns:p14="http://schemas.microsoft.com/office/powerpoint/2010/main" val="699533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1"/>
            <a:ext cx="7315200" cy="1154097"/>
          </a:xfrm>
        </p:spPr>
        <p:txBody>
          <a:bodyPr>
            <a:normAutofit/>
          </a:bodyPr>
          <a:lstStyle/>
          <a:p>
            <a:r>
              <a:rPr lang="en-US" dirty="0"/>
              <a:t>Leading Cause of Death by Age</a:t>
            </a:r>
          </a:p>
        </p:txBody>
      </p:sp>
      <p:sp>
        <p:nvSpPr>
          <p:cNvPr id="3" name="Content Placeholder 2"/>
          <p:cNvSpPr>
            <a:spLocks noGrp="1"/>
          </p:cNvSpPr>
          <p:nvPr>
            <p:ph idx="1"/>
          </p:nvPr>
        </p:nvSpPr>
        <p:spPr>
          <a:xfrm>
            <a:off x="2286000" y="1905000"/>
            <a:ext cx="7848600" cy="4495800"/>
          </a:xfrm>
        </p:spPr>
        <p:txBody>
          <a:bodyPr>
            <a:normAutofit fontScale="85000" lnSpcReduction="10000"/>
          </a:bodyPr>
          <a:lstStyle/>
          <a:p>
            <a:r>
              <a:rPr lang="en-US" sz="2600" dirty="0">
                <a:latin typeface="Arial" panose="020B0604020202020204" pitchFamily="34" charset="0"/>
                <a:cs typeface="Arial" panose="020B0604020202020204" pitchFamily="34" charset="0"/>
              </a:rPr>
              <a:t>Suicide 2nd leading cause of death for 15-24 years of age</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Homicide 3rd leading cause of death for 15-24 years of age</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Suicide 2nd leading cause of death for 25-34 years of age</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Homicide 3rd leading cause of death for 25-34 years of age</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Suicide 4th leading cause of death for  35-54 years of age</a:t>
            </a:r>
          </a:p>
          <a:p>
            <a:endParaRPr lang="en-US" sz="2300" dirty="0"/>
          </a:p>
          <a:p>
            <a:pPr marL="0" indent="0">
              <a:buNone/>
            </a:pPr>
            <a:endParaRPr lang="en-US" sz="2000" dirty="0"/>
          </a:p>
        </p:txBody>
      </p:sp>
      <p:sp>
        <p:nvSpPr>
          <p:cNvPr id="4" name="Slide Number Placeholder 3"/>
          <p:cNvSpPr>
            <a:spLocks noGrp="1"/>
          </p:cNvSpPr>
          <p:nvPr>
            <p:ph type="sldNum" sz="quarter" idx="12"/>
          </p:nvPr>
        </p:nvSpPr>
        <p:spPr/>
        <p:txBody>
          <a:bodyPr>
            <a:normAutofit/>
          </a:bodyPr>
          <a:lstStyle/>
          <a:p>
            <a:pPr>
              <a:defRPr/>
            </a:pPr>
            <a:fld id="{171115E0-3AAA-48C3-95BC-5211D38F637A}" type="slidenum">
              <a:rPr lang="en-US" smtClean="0"/>
              <a:pPr>
                <a:defRPr/>
              </a:pPr>
              <a:t>17</a:t>
            </a:fld>
            <a:endParaRPr lang="en-US"/>
          </a:p>
        </p:txBody>
      </p:sp>
    </p:spTree>
    <p:extLst>
      <p:ext uri="{BB962C8B-B14F-4D97-AF65-F5344CB8AC3E}">
        <p14:creationId xmlns:p14="http://schemas.microsoft.com/office/powerpoint/2010/main" val="369230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743200" y="304800"/>
            <a:ext cx="6554867" cy="1524000"/>
          </a:xfrm>
        </p:spPr>
        <p:txBody>
          <a:bodyPr>
            <a:normAutofit/>
          </a:bodyPr>
          <a:lstStyle/>
          <a:p>
            <a:pPr eaLnBrk="1" hangingPunct="1">
              <a:defRPr/>
            </a:pPr>
            <a:r>
              <a:rPr lang="en-US"/>
              <a:t>General Population Statistics</a:t>
            </a:r>
          </a:p>
        </p:txBody>
      </p:sp>
      <p:sp>
        <p:nvSpPr>
          <p:cNvPr id="138243" name="Rectangle 3"/>
          <p:cNvSpPr>
            <a:spLocks noGrp="1" noChangeArrowheads="1"/>
          </p:cNvSpPr>
          <p:nvPr>
            <p:ph idx="1"/>
          </p:nvPr>
        </p:nvSpPr>
        <p:spPr>
          <a:xfrm>
            <a:off x="2324932" y="1981200"/>
            <a:ext cx="7391400" cy="4114800"/>
          </a:xfrm>
        </p:spPr>
        <p:txBody>
          <a:bodyPr>
            <a:normAutofit fontScale="55000" lnSpcReduction="20000"/>
          </a:bodyPr>
          <a:lstStyle/>
          <a:p>
            <a:pPr eaLnBrk="1" hangingPunct="1">
              <a:defRPr/>
            </a:pPr>
            <a:r>
              <a:rPr lang="en-US" sz="4500" dirty="0">
                <a:latin typeface="Arial" panose="020B0604020202020204" pitchFamily="34" charset="0"/>
                <a:cs typeface="Arial" panose="020B0604020202020204" pitchFamily="34" charset="0"/>
              </a:rPr>
              <a:t>Many who make a suicide attempt never seek professional care immediately after the attempt</a:t>
            </a:r>
            <a:br>
              <a:rPr lang="en-US" sz="4500" dirty="0">
                <a:latin typeface="Arial" panose="020B0604020202020204" pitchFamily="34" charset="0"/>
                <a:cs typeface="Arial" panose="020B0604020202020204" pitchFamily="34" charset="0"/>
              </a:rPr>
            </a:br>
            <a:endParaRPr lang="en-US" sz="4500" dirty="0">
              <a:latin typeface="Arial" panose="020B0604020202020204" pitchFamily="34" charset="0"/>
              <a:cs typeface="Arial" panose="020B0604020202020204" pitchFamily="34" charset="0"/>
            </a:endParaRPr>
          </a:p>
          <a:p>
            <a:pPr eaLnBrk="1" hangingPunct="1">
              <a:defRPr/>
            </a:pPr>
            <a:r>
              <a:rPr lang="en-US" sz="4500" dirty="0">
                <a:latin typeface="Arial" panose="020B0604020202020204" pitchFamily="34" charset="0"/>
                <a:cs typeface="Arial" panose="020B0604020202020204" pitchFamily="34" charset="0"/>
              </a:rPr>
              <a:t>More teenagers and young adults die from suicide than from cancer, heart disease, AIDS, birth defects, stroke, pneumonia, influenza, and chronic lung disease,</a:t>
            </a:r>
            <a:r>
              <a:rPr lang="en-US" sz="4500" b="1" dirty="0">
                <a:latin typeface="Arial" panose="020B0604020202020204" pitchFamily="34" charset="0"/>
                <a:cs typeface="Arial" panose="020B0604020202020204" pitchFamily="34" charset="0"/>
              </a:rPr>
              <a:t> combined</a:t>
            </a:r>
            <a:r>
              <a:rPr lang="en-US" sz="4500" dirty="0">
                <a:latin typeface="Arial" panose="020B0604020202020204" pitchFamily="34" charset="0"/>
                <a:cs typeface="Arial" panose="020B0604020202020204" pitchFamily="34" charset="0"/>
              </a:rPr>
              <a:t>.</a:t>
            </a:r>
            <a:br>
              <a:rPr lang="en-US" sz="4500" dirty="0">
                <a:latin typeface="Arial" panose="020B0604020202020204" pitchFamily="34" charset="0"/>
                <a:cs typeface="Arial" panose="020B0604020202020204" pitchFamily="34" charset="0"/>
              </a:rPr>
            </a:br>
            <a:endParaRPr lang="en-US" sz="4500" dirty="0">
              <a:latin typeface="Arial" panose="020B0604020202020204" pitchFamily="34" charset="0"/>
              <a:cs typeface="Arial" panose="020B0604020202020204" pitchFamily="34" charset="0"/>
            </a:endParaRPr>
          </a:p>
          <a:p>
            <a:pPr eaLnBrk="1" hangingPunct="1">
              <a:defRPr/>
            </a:pPr>
            <a:r>
              <a:rPr lang="en-US" sz="4500" dirty="0">
                <a:latin typeface="Arial" panose="020B0604020202020204" pitchFamily="34" charset="0"/>
                <a:cs typeface="Arial" panose="020B0604020202020204" pitchFamily="34" charset="0"/>
              </a:rPr>
              <a:t>Youth Rates for Suicide are almost twice as high in rural areas (JAMA Pediatrics)</a:t>
            </a:r>
          </a:p>
          <a:p>
            <a:pPr eaLnBrk="1" hangingPunct="1">
              <a:buFontTx/>
              <a:buNone/>
              <a:defRPr/>
            </a:pPr>
            <a:endParaRPr lang="en-US" dirty="0">
              <a:solidFill>
                <a:srgbClr val="FFFF00"/>
              </a:solidFill>
            </a:endParaRPr>
          </a:p>
          <a:p>
            <a:pPr eaLnBrk="1" hangingPunct="1">
              <a:buFontTx/>
              <a:buNone/>
              <a:defRPr/>
            </a:pPr>
            <a:r>
              <a:rPr lang="en-US" dirty="0"/>
              <a:t> 				             			</a:t>
            </a:r>
            <a:r>
              <a:rPr lang="en-US" sz="2000" dirty="0"/>
              <a:t>SAMHSA, CDC, NIH, HRSA, IHS</a:t>
            </a:r>
          </a:p>
        </p:txBody>
      </p:sp>
    </p:spTree>
    <p:extLst>
      <p:ext uri="{BB962C8B-B14F-4D97-AF65-F5344CB8AC3E}">
        <p14:creationId xmlns:p14="http://schemas.microsoft.com/office/powerpoint/2010/main" val="81413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normAutofit/>
          </a:bodyPr>
          <a:lstStyle/>
          <a:p>
            <a:pPr algn="ctr"/>
            <a:r>
              <a:rPr lang="en-US" sz="3600" dirty="0"/>
              <a:t>Stats by Age and Gender</a:t>
            </a:r>
          </a:p>
        </p:txBody>
      </p:sp>
      <p:pic>
        <p:nvPicPr>
          <p:cNvPr id="1026" name="Picture 2"/>
          <p:cNvPicPr>
            <a:picLocks noGrp="1" noChangeAspect="1" noChangeArrowheads="1"/>
          </p:cNvPicPr>
          <p:nvPr>
            <p:ph type="tbl" idx="1"/>
          </p:nvPr>
        </p:nvPicPr>
        <p:blipFill>
          <a:blip r:embed="rId3" cstate="print"/>
          <a:stretch>
            <a:fillRect/>
          </a:stretch>
        </p:blipFill>
        <p:spPr bwMode="auto">
          <a:xfrm>
            <a:off x="2895600" y="1220037"/>
            <a:ext cx="6645834" cy="5428858"/>
          </a:xfrm>
          <a:prstGeom prst="rect">
            <a:avLst/>
          </a:prstGeom>
          <a:noFill/>
          <a:ln w="9525">
            <a:noFill/>
            <a:miter lim="800000"/>
            <a:headEnd/>
            <a:tailEnd/>
          </a:ln>
        </p:spPr>
      </p:pic>
    </p:spTree>
    <p:extLst>
      <p:ext uri="{BB962C8B-B14F-4D97-AF65-F5344CB8AC3E}">
        <p14:creationId xmlns:p14="http://schemas.microsoft.com/office/powerpoint/2010/main" val="101674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E8E6D-D055-4FBD-A107-32219B2AA59A}"/>
              </a:ext>
            </a:extLst>
          </p:cNvPr>
          <p:cNvSpPr>
            <a:spLocks noGrp="1"/>
          </p:cNvSpPr>
          <p:nvPr>
            <p:ph type="title"/>
          </p:nvPr>
        </p:nvSpPr>
        <p:spPr>
          <a:xfrm>
            <a:off x="1132514" y="365125"/>
            <a:ext cx="10221286" cy="1325563"/>
          </a:xfrm>
        </p:spPr>
        <p:txBody>
          <a:bodyPr/>
          <a:lstStyle/>
          <a:p>
            <a:r>
              <a:rPr lang="en-US" b="1" dirty="0"/>
              <a:t>Suicide Prevention</a:t>
            </a:r>
            <a:r>
              <a:rPr lang="en-US" dirty="0"/>
              <a:t> </a:t>
            </a:r>
            <a:r>
              <a:rPr lang="en-US" sz="4800" dirty="0"/>
              <a:t/>
            </a:r>
            <a:br>
              <a:rPr lang="en-US" sz="4800" dirty="0"/>
            </a:br>
            <a:r>
              <a:rPr lang="en-US" sz="4000" b="1" dirty="0">
                <a:solidFill>
                  <a:schemeClr val="tx1">
                    <a:lumMod val="65000"/>
                    <a:lumOff val="35000"/>
                  </a:schemeClr>
                </a:solidFill>
              </a:rPr>
              <a:t>Outline</a:t>
            </a:r>
            <a:endParaRPr lang="en-US" dirty="0"/>
          </a:p>
        </p:txBody>
      </p:sp>
      <p:sp>
        <p:nvSpPr>
          <p:cNvPr id="3" name="Content Placeholder 2">
            <a:extLst>
              <a:ext uri="{FF2B5EF4-FFF2-40B4-BE49-F238E27FC236}">
                <a16:creationId xmlns:a16="http://schemas.microsoft.com/office/drawing/2014/main" xmlns="" id="{4F4D2AF8-C4BD-4DFB-9D99-E06E8D9C66CB}"/>
              </a:ext>
            </a:extLst>
          </p:cNvPr>
          <p:cNvSpPr>
            <a:spLocks noGrp="1"/>
          </p:cNvSpPr>
          <p:nvPr>
            <p:ph idx="1"/>
          </p:nvPr>
        </p:nvSpPr>
        <p:spPr>
          <a:xfrm>
            <a:off x="1132514" y="1825625"/>
            <a:ext cx="10221286" cy="4351338"/>
          </a:xfrm>
        </p:spPr>
        <p:txBody>
          <a:bodyPr>
            <a:normAutofit fontScale="85000" lnSpcReduction="20000"/>
          </a:bodyPr>
          <a:lstStyle/>
          <a:p>
            <a:r>
              <a:rPr lang="en-US" dirty="0"/>
              <a:t>Mental Illness</a:t>
            </a:r>
          </a:p>
          <a:p>
            <a:r>
              <a:rPr lang="en-US" dirty="0"/>
              <a:t>Mental illness and Violence risk</a:t>
            </a:r>
          </a:p>
          <a:p>
            <a:r>
              <a:rPr lang="en-US" dirty="0"/>
              <a:t>Limbic System Response</a:t>
            </a:r>
          </a:p>
          <a:p>
            <a:pPr>
              <a:buFont typeface="Wingdings" charset="2"/>
              <a:buChar char="§"/>
              <a:defRPr/>
            </a:pPr>
            <a:r>
              <a:rPr lang="en-US" dirty="0"/>
              <a:t>Risk Factors</a:t>
            </a:r>
          </a:p>
          <a:p>
            <a:pPr>
              <a:buFont typeface="Wingdings" charset="2"/>
              <a:buChar char="§"/>
              <a:defRPr/>
            </a:pPr>
            <a:r>
              <a:rPr lang="en-US" dirty="0"/>
              <a:t>Symptoms</a:t>
            </a:r>
          </a:p>
          <a:p>
            <a:pPr>
              <a:buFont typeface="Wingdings" charset="2"/>
              <a:buChar char="§"/>
              <a:defRPr/>
            </a:pPr>
            <a:r>
              <a:rPr lang="en-US" dirty="0"/>
              <a:t>Psychosocial Factors and Stressors</a:t>
            </a:r>
          </a:p>
          <a:p>
            <a:pPr>
              <a:buFont typeface="Wingdings" charset="2"/>
              <a:buChar char="§"/>
              <a:defRPr/>
            </a:pPr>
            <a:r>
              <a:rPr lang="en-US" dirty="0"/>
              <a:t>Protective Factors</a:t>
            </a:r>
          </a:p>
          <a:p>
            <a:pPr>
              <a:buFont typeface="Wingdings" charset="2"/>
              <a:buChar char="§"/>
              <a:defRPr/>
            </a:pPr>
            <a:r>
              <a:rPr lang="en-US" dirty="0"/>
              <a:t>Assessment Guide </a:t>
            </a:r>
          </a:p>
          <a:p>
            <a:pPr>
              <a:buFont typeface="Wingdings" charset="2"/>
              <a:buChar char="§"/>
              <a:defRPr/>
            </a:pPr>
            <a:r>
              <a:rPr lang="en-US" dirty="0"/>
              <a:t>Treatment</a:t>
            </a:r>
          </a:p>
          <a:p>
            <a:pPr>
              <a:buFont typeface="Wingdings" charset="2"/>
              <a:buChar char="§"/>
              <a:defRPr/>
            </a:pPr>
            <a:r>
              <a:rPr lang="en-US" dirty="0"/>
              <a:t>Safety Planning</a:t>
            </a:r>
          </a:p>
          <a:p>
            <a:pPr>
              <a:buFont typeface="Wingdings" charset="2"/>
              <a:buChar char="§"/>
              <a:defRPr/>
            </a:pPr>
            <a:r>
              <a:rPr lang="en-US" dirty="0"/>
              <a:t>Questions</a:t>
            </a:r>
          </a:p>
          <a:p>
            <a:endParaRPr lang="en-US" dirty="0"/>
          </a:p>
        </p:txBody>
      </p:sp>
    </p:spTree>
    <p:extLst>
      <p:ext uri="{BB962C8B-B14F-4D97-AF65-F5344CB8AC3E}">
        <p14:creationId xmlns:p14="http://schemas.microsoft.com/office/powerpoint/2010/main" val="44522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p:spPr>
        <p:txBody>
          <a:bodyPr>
            <a:normAutofit fontScale="90000"/>
          </a:bodyPr>
          <a:lstStyle/>
          <a:p>
            <a:r>
              <a:rPr lang="en-US" dirty="0"/>
              <a:t>Suicide Youth and Young Adults Rates</a:t>
            </a:r>
          </a:p>
        </p:txBody>
      </p:sp>
      <p:sp>
        <p:nvSpPr>
          <p:cNvPr id="5" name="TextBox 4"/>
          <p:cNvSpPr txBox="1"/>
          <p:nvPr/>
        </p:nvSpPr>
        <p:spPr>
          <a:xfrm>
            <a:off x="2111433" y="2485507"/>
            <a:ext cx="7503622" cy="2031325"/>
          </a:xfrm>
          <a:prstGeom prst="rect">
            <a:avLst/>
          </a:prstGeom>
          <a:noFill/>
          <a:ln w="38100">
            <a:solidFill>
              <a:schemeClr val="accent3">
                <a:lumMod val="75000"/>
              </a:schemeClr>
            </a:solidFill>
          </a:ln>
        </p:spPr>
        <p:txBody>
          <a:bodyPr wrap="square" rtlCol="0">
            <a:spAutoFit/>
          </a:bodyPr>
          <a:lstStyle/>
          <a:p>
            <a:r>
              <a:rPr lang="en-US" b="1" u="sng" dirty="0"/>
              <a:t>Age			Number			Rate</a:t>
            </a:r>
          </a:p>
          <a:p>
            <a:endParaRPr lang="en-US" dirty="0"/>
          </a:p>
          <a:p>
            <a:r>
              <a:rPr lang="en-US" dirty="0"/>
              <a:t>10-14 yrs.			425			2.1</a:t>
            </a:r>
          </a:p>
          <a:p>
            <a:endParaRPr lang="en-US" dirty="0"/>
          </a:p>
          <a:p>
            <a:r>
              <a:rPr lang="en-US" dirty="0"/>
              <a:t>15-19 yrs.			1,834			8.7</a:t>
            </a:r>
          </a:p>
          <a:p>
            <a:endParaRPr lang="en-US" dirty="0"/>
          </a:p>
          <a:p>
            <a:r>
              <a:rPr lang="en-US" dirty="0"/>
              <a:t>20-24			3,245			14.2</a:t>
            </a:r>
          </a:p>
        </p:txBody>
      </p:sp>
      <p:sp>
        <p:nvSpPr>
          <p:cNvPr id="3" name="TextBox 2"/>
          <p:cNvSpPr txBox="1"/>
          <p:nvPr/>
        </p:nvSpPr>
        <p:spPr>
          <a:xfrm>
            <a:off x="7772400" y="5715000"/>
            <a:ext cx="1676400" cy="381000"/>
          </a:xfrm>
          <a:prstGeom prst="rect">
            <a:avLst/>
          </a:prstGeom>
          <a:noFill/>
        </p:spPr>
        <p:txBody>
          <a:bodyPr wrap="square" rtlCol="0">
            <a:spAutoFit/>
          </a:bodyPr>
          <a:lstStyle/>
          <a:p>
            <a:r>
              <a:rPr lang="en-US" dirty="0"/>
              <a:t>CDC 2014</a:t>
            </a:r>
          </a:p>
        </p:txBody>
      </p:sp>
    </p:spTree>
    <p:extLst>
      <p:ext uri="{BB962C8B-B14F-4D97-AF65-F5344CB8AC3E}">
        <p14:creationId xmlns:p14="http://schemas.microsoft.com/office/powerpoint/2010/main" val="797851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788" y="274638"/>
            <a:ext cx="10659611" cy="1143000"/>
          </a:xfrm>
        </p:spPr>
        <p:txBody>
          <a:bodyPr>
            <a:normAutofit fontScale="90000"/>
          </a:bodyPr>
          <a:lstStyle/>
          <a:p>
            <a:r>
              <a:rPr lang="en-US" sz="4000" dirty="0"/>
              <a:t/>
            </a:r>
            <a:br>
              <a:rPr lang="en-US" sz="4000" dirty="0"/>
            </a:br>
            <a:r>
              <a:rPr lang="en-US" sz="4000" dirty="0"/>
              <a:t>Among students in grades 9-12 in the U.S. during 2013</a:t>
            </a:r>
            <a:r>
              <a:rPr lang="en-US" dirty="0"/>
              <a:t/>
            </a:r>
            <a:br>
              <a:rPr lang="en-US" dirty="0"/>
            </a:br>
            <a:endParaRPr lang="en-US" dirty="0"/>
          </a:p>
        </p:txBody>
      </p:sp>
      <p:sp>
        <p:nvSpPr>
          <p:cNvPr id="4" name="Rectangle 3"/>
          <p:cNvSpPr/>
          <p:nvPr/>
        </p:nvSpPr>
        <p:spPr>
          <a:xfrm>
            <a:off x="2438400" y="1752601"/>
            <a:ext cx="7315200" cy="3693319"/>
          </a:xfrm>
          <a:prstGeom prst="rect">
            <a:avLst/>
          </a:prstGeom>
        </p:spPr>
        <p:txBody>
          <a:bodyPr wrap="square">
            <a:spAutoFit/>
          </a:bodyPr>
          <a:lstStyle/>
          <a:p>
            <a:r>
              <a:rPr lang="en-US" dirty="0"/>
              <a:t> </a:t>
            </a:r>
          </a:p>
          <a:p>
            <a:r>
              <a:rPr lang="en-US" dirty="0"/>
              <a:t>• 17.0% of students seriously considered attempting suicide in the previous 12 months (22.4% of females and 11.6% of males).</a:t>
            </a:r>
            <a:br>
              <a:rPr lang="en-US" dirty="0"/>
            </a:br>
            <a:endParaRPr lang="en-US" dirty="0"/>
          </a:p>
          <a:p>
            <a:r>
              <a:rPr lang="en-US" dirty="0"/>
              <a:t>• 13.6% of students made a plan about how they would attempt suicide in the previous 12 months (16.9% of females and 10.3% of males).</a:t>
            </a:r>
            <a:br>
              <a:rPr lang="en-US" dirty="0"/>
            </a:br>
            <a:endParaRPr lang="en-US" dirty="0"/>
          </a:p>
          <a:p>
            <a:r>
              <a:rPr lang="en-US" dirty="0"/>
              <a:t>• 8.0% of students attempted suicide one or more times in the previous 12 months (10.6% of females and 5.4% of males).</a:t>
            </a:r>
            <a:br>
              <a:rPr lang="en-US" dirty="0"/>
            </a:br>
            <a:endParaRPr lang="en-US" dirty="0"/>
          </a:p>
          <a:p>
            <a:r>
              <a:rPr lang="en-US" dirty="0"/>
              <a:t>• 2.7% of students made a suicide attempt that resulted in an injury, poisoning, or an overdose that required medical attention (3.6% of females and 1.8% of males).</a:t>
            </a:r>
          </a:p>
        </p:txBody>
      </p:sp>
      <p:sp>
        <p:nvSpPr>
          <p:cNvPr id="5" name="TextBox 4"/>
          <p:cNvSpPr txBox="1"/>
          <p:nvPr/>
        </p:nvSpPr>
        <p:spPr>
          <a:xfrm>
            <a:off x="8305800" y="6172200"/>
            <a:ext cx="1219200" cy="369332"/>
          </a:xfrm>
          <a:prstGeom prst="rect">
            <a:avLst/>
          </a:prstGeom>
          <a:noFill/>
        </p:spPr>
        <p:txBody>
          <a:bodyPr wrap="square" rtlCol="0">
            <a:spAutoFit/>
          </a:bodyPr>
          <a:lstStyle/>
          <a:p>
            <a:r>
              <a:rPr lang="en-US" dirty="0"/>
              <a:t>CDC</a:t>
            </a:r>
          </a:p>
        </p:txBody>
      </p:sp>
    </p:spTree>
    <p:extLst>
      <p:ext uri="{BB962C8B-B14F-4D97-AF65-F5344CB8AC3E}">
        <p14:creationId xmlns:p14="http://schemas.microsoft.com/office/powerpoint/2010/main" val="3179032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1" y="304800"/>
            <a:ext cx="6554867" cy="1524000"/>
          </a:xfrm>
        </p:spPr>
        <p:txBody>
          <a:bodyPr/>
          <a:lstStyle/>
          <a:p>
            <a:pPr algn="ctr"/>
            <a:r>
              <a:rPr lang="en-US" dirty="0"/>
              <a:t>Suicide by Race</a:t>
            </a:r>
          </a:p>
        </p:txBody>
      </p:sp>
      <p:sp>
        <p:nvSpPr>
          <p:cNvPr id="7" name="Content Placeholder 6"/>
          <p:cNvSpPr>
            <a:spLocks noGrp="1"/>
          </p:cNvSpPr>
          <p:nvPr>
            <p:ph idx="1"/>
          </p:nvPr>
        </p:nvSpPr>
        <p:spPr>
          <a:xfrm>
            <a:off x="1604355" y="1676400"/>
            <a:ext cx="8711739" cy="3767670"/>
          </a:xfrm>
        </p:spPr>
        <p:txBody>
          <a:bodyPr>
            <a:normAutofit/>
          </a:bodyPr>
          <a:lstStyle/>
          <a:p>
            <a:pPr marL="0" indent="0">
              <a:buNone/>
            </a:pPr>
            <a:endParaRPr lang="en-US" dirty="0"/>
          </a:p>
          <a:p>
            <a:pPr marL="0" indent="0">
              <a:buNone/>
            </a:pPr>
            <a:r>
              <a:rPr lang="en-US" dirty="0">
                <a:latin typeface="Arial" panose="020B0604020202020204" pitchFamily="34" charset="0"/>
                <a:cs typeface="Arial" panose="020B0604020202020204" pitchFamily="34" charset="0"/>
              </a:rPr>
              <a:t>In 2013, the highest U.S. suicide rate (14.2) was among Whites and the second highest rate (11.7) was among American Indians and Alaska Natives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Much lower and roughly similar rates were found among Asians and Pacific Islanders (5.8), Blacks (5.4) and Hispanics (5.7)</a:t>
            </a:r>
          </a:p>
        </p:txBody>
      </p:sp>
    </p:spTree>
    <p:extLst>
      <p:ext uri="{BB962C8B-B14F-4D97-AF65-F5344CB8AC3E}">
        <p14:creationId xmlns:p14="http://schemas.microsoft.com/office/powerpoint/2010/main" val="902395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1143000"/>
          </a:xfrm>
        </p:spPr>
        <p:txBody>
          <a:bodyPr>
            <a:normAutofit/>
          </a:bodyPr>
          <a:lstStyle/>
          <a:p>
            <a:r>
              <a:rPr lang="en-US" sz="2800" dirty="0"/>
              <a:t>Suicide Rates Among VHA User Male Veterans and Non-Veteran Males in 23 States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481075197"/>
              </p:ext>
            </p:extLst>
          </p:nvPr>
        </p:nvGraphicFramePr>
        <p:xfrm>
          <a:off x="1981200" y="21336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133600" y="1371600"/>
            <a:ext cx="7543800" cy="584776"/>
          </a:xfrm>
          <a:prstGeom prst="rect">
            <a:avLst/>
          </a:prstGeom>
          <a:ln>
            <a:solidFill>
              <a:schemeClr val="tx1"/>
            </a:solidFill>
          </a:ln>
        </p:spPr>
        <p:txBody>
          <a:bodyPr wrap="square">
            <a:spAutoFit/>
          </a:bodyPr>
          <a:lstStyle/>
          <a:p>
            <a:r>
              <a:rPr lang="en-US" sz="1600" i="1" dirty="0">
                <a:latin typeface="Arial" charset="0"/>
              </a:rPr>
              <a:t>Main Finding: Rates of suicide have increased among non-VHA user males and decreased among VHA user males.</a:t>
            </a:r>
            <a:r>
              <a:rPr lang="en-US" sz="1600" dirty="0">
                <a:latin typeface="Arial" charset="0"/>
              </a:rPr>
              <a:t> (Kemp &amp; Bossarte, 2012)</a:t>
            </a:r>
          </a:p>
        </p:txBody>
      </p:sp>
    </p:spTree>
    <p:extLst>
      <p:ext uri="{BB962C8B-B14F-4D97-AF65-F5344CB8AC3E}">
        <p14:creationId xmlns:p14="http://schemas.microsoft.com/office/powerpoint/2010/main" val="3521580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Suicide Rates Among Middle Age (35-64 years) U.S. Adults and Users of VHA Services by Gender</a:t>
            </a:r>
          </a:p>
        </p:txBody>
      </p:sp>
      <p:graphicFrame>
        <p:nvGraphicFramePr>
          <p:cNvPr id="4" name="Content Placeholder 3"/>
          <p:cNvGraphicFramePr>
            <a:graphicFrameLocks noGrp="1"/>
          </p:cNvGraphicFramePr>
          <p:nvPr>
            <p:ph type="tbl" idx="1"/>
            <p:extLst>
              <p:ext uri="{D42A27DB-BD31-4B8C-83A1-F6EECF244321}">
                <p14:modId xmlns:p14="http://schemas.microsoft.com/office/powerpoint/2010/main" val="3567999757"/>
              </p:ext>
            </p:extLst>
          </p:nvPr>
        </p:nvGraphicFramePr>
        <p:xfrm>
          <a:off x="1981200" y="225943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430011" y="1452454"/>
            <a:ext cx="7543800" cy="646331"/>
          </a:xfrm>
          <a:prstGeom prst="rect">
            <a:avLst/>
          </a:prstGeom>
          <a:ln>
            <a:solidFill>
              <a:schemeClr val="tx1"/>
            </a:solidFill>
          </a:ln>
        </p:spPr>
        <p:txBody>
          <a:bodyPr wrap="square">
            <a:spAutoFit/>
          </a:bodyPr>
          <a:lstStyle/>
          <a:p>
            <a:r>
              <a:rPr lang="en-US" dirty="0">
                <a:latin typeface="Arial" charset="0"/>
              </a:rPr>
              <a:t>Main Finding: In contrast to U.S. Males, rates of suicide among male VHA users aged 35-64 years have decrease (Kemp &amp; Bossarte, 2012)</a:t>
            </a:r>
          </a:p>
        </p:txBody>
      </p:sp>
    </p:spTree>
    <p:extLst>
      <p:ext uri="{BB962C8B-B14F-4D97-AF65-F5344CB8AC3E}">
        <p14:creationId xmlns:p14="http://schemas.microsoft.com/office/powerpoint/2010/main" val="188235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09332" y="492684"/>
            <a:ext cx="7773338" cy="1134082"/>
          </a:xfrm>
        </p:spPr>
        <p:txBody>
          <a:bodyPr/>
          <a:lstStyle/>
          <a:p>
            <a:r>
              <a:rPr lang="en-US" altLang="en-US" dirty="0"/>
              <a:t>Facts about Veteran suicide</a:t>
            </a:r>
          </a:p>
        </p:txBody>
      </p:sp>
      <p:sp>
        <p:nvSpPr>
          <p:cNvPr id="12291" name="Content Placeholder 2"/>
          <p:cNvSpPr>
            <a:spLocks noGrp="1"/>
          </p:cNvSpPr>
          <p:nvPr>
            <p:ph idx="1"/>
          </p:nvPr>
        </p:nvSpPr>
        <p:spPr>
          <a:xfrm>
            <a:off x="2209332" y="1905001"/>
            <a:ext cx="7773339" cy="3886201"/>
          </a:xfrm>
        </p:spPr>
        <p:txBody>
          <a:bodyPr>
            <a:normAutofit fontScale="85000" lnSpcReduction="10000"/>
          </a:bodyPr>
          <a:lstStyle/>
          <a:p>
            <a:r>
              <a:rPr lang="en-US" altLang="en-US" b="1" dirty="0">
                <a:solidFill>
                  <a:srgbClr val="CC3300"/>
                </a:solidFill>
                <a:latin typeface="Arial" panose="020B0604020202020204" pitchFamily="34" charset="0"/>
                <a:cs typeface="Arial" panose="020B0604020202020204" pitchFamily="34" charset="0"/>
              </a:rPr>
              <a:t>18%</a:t>
            </a:r>
            <a:r>
              <a:rPr lang="en-US" altLang="en-US" b="1" dirty="0">
                <a:solidFill>
                  <a:srgbClr val="003F72"/>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of all deaths by suicide among U.S. adults were Veterans.</a:t>
            </a:r>
            <a:r>
              <a:rPr lang="en-US" altLang="en-US" baseline="30000" dirty="0">
                <a:latin typeface="Arial" panose="020B0604020202020204" pitchFamily="34" charset="0"/>
                <a:cs typeface="Arial" panose="020B0604020202020204" pitchFamily="34" charset="0"/>
              </a:rPr>
              <a:t/>
            </a:r>
            <a:br>
              <a:rPr lang="en-US" altLang="en-US" baseline="30000" dirty="0">
                <a:latin typeface="Arial" panose="020B0604020202020204" pitchFamily="34" charset="0"/>
                <a:cs typeface="Arial" panose="020B0604020202020204" pitchFamily="34" charset="0"/>
              </a:rPr>
            </a:br>
            <a:endParaRPr lang="en-US" altLang="en-US" baseline="30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Veterans are more likely than the general population to use </a:t>
            </a:r>
            <a:r>
              <a:rPr lang="en-US" b="1" dirty="0">
                <a:solidFill>
                  <a:srgbClr val="CC3300"/>
                </a:solidFill>
                <a:latin typeface="Arial" panose="020B0604020202020204" pitchFamily="34" charset="0"/>
                <a:cs typeface="Arial" panose="020B0604020202020204" pitchFamily="34" charset="0"/>
              </a:rPr>
              <a:t>firearms</a:t>
            </a:r>
            <a:r>
              <a:rPr lang="en-US" dirty="0">
                <a:latin typeface="Arial" panose="020B0604020202020204" pitchFamily="34" charset="0"/>
                <a:cs typeface="Arial" panose="020B0604020202020204" pitchFamily="34" charset="0"/>
              </a:rPr>
              <a:t> as a means for suicide.</a:t>
            </a:r>
            <a:r>
              <a:rPr lang="en-US" altLang="en-US" baseline="30000" dirty="0">
                <a:latin typeface="Arial" panose="020B0604020202020204" pitchFamily="34" charset="0"/>
                <a:cs typeface="Arial" panose="020B0604020202020204" pitchFamily="34" charset="0"/>
              </a:rPr>
              <a:t>4</a:t>
            </a:r>
            <a:br>
              <a:rPr lang="en-US" altLang="en-US" baseline="300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On average, there are </a:t>
            </a:r>
            <a:r>
              <a:rPr lang="en-US" altLang="en-US" b="1" dirty="0">
                <a:solidFill>
                  <a:srgbClr val="CC3300"/>
                </a:solidFill>
                <a:latin typeface="Arial" panose="020B0604020202020204" pitchFamily="34" charset="0"/>
                <a:cs typeface="Arial" panose="020B0604020202020204" pitchFamily="34" charset="0"/>
              </a:rPr>
              <a:t>764 suicide attempts</a:t>
            </a:r>
            <a:r>
              <a:rPr lang="en-US" altLang="en-US" dirty="0">
                <a:solidFill>
                  <a:srgbClr val="CC33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per month among Veterans receiving recent VA health care services.</a:t>
            </a:r>
            <a:r>
              <a:rPr lang="en-US" altLang="en-US" baseline="30000" dirty="0">
                <a:latin typeface="Arial" panose="020B0604020202020204" pitchFamily="34" charset="0"/>
                <a:cs typeface="Arial" panose="020B0604020202020204" pitchFamily="34" charset="0"/>
              </a:rPr>
              <a:t>5</a:t>
            </a:r>
            <a:br>
              <a:rPr lang="en-US" altLang="en-US" baseline="30000" dirty="0">
                <a:latin typeface="Arial" panose="020B0604020202020204" pitchFamily="34" charset="0"/>
                <a:cs typeface="Arial" panose="020B0604020202020204" pitchFamily="34" charset="0"/>
              </a:rPr>
            </a:br>
            <a:endParaRPr lang="en-US" altLang="en-US" baseline="300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a:t>
            </a:r>
            <a:r>
              <a:rPr lang="en-US" altLang="en-US" b="1" dirty="0">
                <a:solidFill>
                  <a:srgbClr val="CC3300"/>
                </a:solidFill>
                <a:latin typeface="Arial" panose="020B0604020202020204" pitchFamily="34" charset="0"/>
                <a:cs typeface="Arial" panose="020B0604020202020204" pitchFamily="34" charset="0"/>
              </a:rPr>
              <a:t>25%</a:t>
            </a:r>
            <a:r>
              <a:rPr lang="en-US" altLang="en-US" dirty="0">
                <a:solidFill>
                  <a:schemeClr val="accent5">
                    <a:lumMod val="40000"/>
                    <a:lumOff val="60000"/>
                  </a:schemeClr>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of Veterans who died by suicide had a history of previous suicide attempts.</a:t>
            </a:r>
            <a:r>
              <a:rPr lang="en-US" altLang="en-US" baseline="30000" dirty="0">
                <a:latin typeface="Arial" panose="020B0604020202020204" pitchFamily="34" charset="0"/>
                <a:cs typeface="Arial" panose="020B0604020202020204" pitchFamily="34" charset="0"/>
              </a:rPr>
              <a:t>5</a:t>
            </a:r>
          </a:p>
          <a:p>
            <a:pPr marL="0" indent="0">
              <a:buNone/>
            </a:pPr>
            <a:endParaRPr lang="en-US" dirty="0"/>
          </a:p>
          <a:p>
            <a:endParaRPr lang="en-US" dirty="0"/>
          </a:p>
          <a:p>
            <a:endParaRPr lang="en-US" dirty="0"/>
          </a:p>
          <a:p>
            <a:endParaRPr lang="en-US" altLang="en-US" dirty="0"/>
          </a:p>
          <a:p>
            <a:endParaRPr lang="en-US" altLang="en-US" dirty="0"/>
          </a:p>
          <a:p>
            <a:pPr lvl="1"/>
            <a:endParaRPr lang="en-US" altLang="en-US" dirty="0"/>
          </a:p>
          <a:p>
            <a:pPr lvl="1"/>
            <a:endParaRPr lang="en-US" altLang="en-US" dirty="0"/>
          </a:p>
          <a:p>
            <a:pPr lvl="1"/>
            <a:endParaRPr lang="en-US" altLang="en-US" dirty="0"/>
          </a:p>
          <a:p>
            <a:pPr lvl="1"/>
            <a:endParaRPr lang="en-US" altLang="en-US" dirty="0"/>
          </a:p>
          <a:p>
            <a:endParaRPr lang="en-US" altLang="en-US" dirty="0"/>
          </a:p>
        </p:txBody>
      </p:sp>
    </p:spTree>
    <p:extLst>
      <p:ext uri="{BB962C8B-B14F-4D97-AF65-F5344CB8AC3E}">
        <p14:creationId xmlns:p14="http://schemas.microsoft.com/office/powerpoint/2010/main" val="2694956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460" y="365125"/>
            <a:ext cx="10028339" cy="1325563"/>
          </a:xfrm>
        </p:spPr>
        <p:txBody>
          <a:bodyPr/>
          <a:lstStyle/>
          <a:p>
            <a:r>
              <a:rPr lang="en-US" dirty="0"/>
              <a:t>Police Officers are also at Risk </a:t>
            </a:r>
          </a:p>
        </p:txBody>
      </p:sp>
      <p:sp>
        <p:nvSpPr>
          <p:cNvPr id="3" name="Content Placeholder 2"/>
          <p:cNvSpPr>
            <a:spLocks noGrp="1"/>
          </p:cNvSpPr>
          <p:nvPr>
            <p:ph idx="1"/>
          </p:nvPr>
        </p:nvSpPr>
        <p:spPr>
          <a:xfrm>
            <a:off x="1783974" y="2024543"/>
            <a:ext cx="7773339" cy="4191000"/>
          </a:xfrm>
        </p:spPr>
        <p:txBody>
          <a:bodyPr>
            <a:noAutofit/>
          </a:bodyPr>
          <a:lstStyle/>
          <a:p>
            <a:r>
              <a:rPr lang="en-US" sz="2400" dirty="0">
                <a:latin typeface="Arial" panose="020B0604020202020204" pitchFamily="34" charset="0"/>
                <a:cs typeface="Arial" panose="020B0604020202020204" pitchFamily="34" charset="0"/>
              </a:rPr>
              <a:t>Officers are 2-3 times more likely to die by their own hand than by a felonious murder on the job.</a:t>
            </a:r>
          </a:p>
          <a:p>
            <a:r>
              <a:rPr lang="en-US" sz="2400" dirty="0">
                <a:latin typeface="Arial" panose="020B0604020202020204" pitchFamily="34" charset="0"/>
                <a:cs typeface="Arial" panose="020B0604020202020204" pitchFamily="34" charset="0"/>
              </a:rPr>
              <a:t>Between 13-18% of officers struggle with PTSD</a:t>
            </a:r>
          </a:p>
          <a:p>
            <a:r>
              <a:rPr lang="en-US" sz="2400" dirty="0">
                <a:latin typeface="Arial" panose="020B0604020202020204" pitchFamily="34" charset="0"/>
                <a:cs typeface="Arial" panose="020B0604020202020204" pitchFamily="34" charset="0"/>
              </a:rPr>
              <a:t>91% were between the age of 40 to 44</a:t>
            </a:r>
          </a:p>
          <a:p>
            <a:r>
              <a:rPr lang="en-US" sz="2400" dirty="0">
                <a:latin typeface="Arial" panose="020B0604020202020204" pitchFamily="34" charset="0"/>
                <a:cs typeface="Arial" panose="020B0604020202020204" pitchFamily="34" charset="0"/>
              </a:rPr>
              <a:t>Average years on the force 16</a:t>
            </a:r>
          </a:p>
          <a:p>
            <a:r>
              <a:rPr lang="en-US" sz="2400" dirty="0">
                <a:latin typeface="Arial" panose="020B0604020202020204" pitchFamily="34" charset="0"/>
                <a:cs typeface="Arial" panose="020B0604020202020204" pitchFamily="34" charset="0"/>
              </a:rPr>
              <a:t>63% were single</a:t>
            </a:r>
          </a:p>
          <a:p>
            <a:r>
              <a:rPr lang="en-US" sz="2400" dirty="0">
                <a:latin typeface="Arial" panose="020B0604020202020204" pitchFamily="34" charset="0"/>
                <a:cs typeface="Arial" panose="020B0604020202020204" pitchFamily="34" charset="0"/>
              </a:rPr>
              <a:t>Notice out of character behavior, sloppy work, late reports, carelessness, tardiness, or frequent sick days</a:t>
            </a:r>
          </a:p>
        </p:txBody>
      </p:sp>
    </p:spTree>
    <p:extLst>
      <p:ext uri="{BB962C8B-B14F-4D97-AF65-F5344CB8AC3E}">
        <p14:creationId xmlns:p14="http://schemas.microsoft.com/office/powerpoint/2010/main" val="629578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862" name="Group 214"/>
          <p:cNvGraphicFramePr>
            <a:graphicFrameLocks noGrp="1"/>
          </p:cNvGraphicFramePr>
          <p:nvPr>
            <p:ph/>
            <p:extLst/>
          </p:nvPr>
        </p:nvGraphicFramePr>
        <p:xfrm>
          <a:off x="1981200" y="274639"/>
          <a:ext cx="8229600" cy="5851527"/>
        </p:xfrm>
        <a:graphic>
          <a:graphicData uri="http://schemas.openxmlformats.org/drawingml/2006/table">
            <a:tbl>
              <a:tblPr/>
              <a:tblGrid>
                <a:gridCol w="1646238">
                  <a:extLst>
                    <a:ext uri="{9D8B030D-6E8A-4147-A177-3AD203B41FA5}">
                      <a16:colId xmlns:a16="http://schemas.microsoft.com/office/drawing/2014/main" xmlns="" val="20000"/>
                    </a:ext>
                  </a:extLst>
                </a:gridCol>
                <a:gridCol w="1706562">
                  <a:extLst>
                    <a:ext uri="{9D8B030D-6E8A-4147-A177-3AD203B41FA5}">
                      <a16:colId xmlns:a16="http://schemas.microsoft.com/office/drawing/2014/main" xmlns="" val="20001"/>
                    </a:ext>
                  </a:extLst>
                </a:gridCol>
                <a:gridCol w="1584325">
                  <a:extLst>
                    <a:ext uri="{9D8B030D-6E8A-4147-A177-3AD203B41FA5}">
                      <a16:colId xmlns:a16="http://schemas.microsoft.com/office/drawing/2014/main" xmlns="" val="20002"/>
                    </a:ext>
                  </a:extLst>
                </a:gridCol>
                <a:gridCol w="1646238">
                  <a:extLst>
                    <a:ext uri="{9D8B030D-6E8A-4147-A177-3AD203B41FA5}">
                      <a16:colId xmlns:a16="http://schemas.microsoft.com/office/drawing/2014/main" xmlns="" val="20003"/>
                    </a:ext>
                  </a:extLst>
                </a:gridCol>
                <a:gridCol w="1646237">
                  <a:extLst>
                    <a:ext uri="{9D8B030D-6E8A-4147-A177-3AD203B41FA5}">
                      <a16:colId xmlns:a16="http://schemas.microsoft.com/office/drawing/2014/main" xmlns="" val="20004"/>
                    </a:ext>
                  </a:extLst>
                </a:gridCol>
              </a:tblGrid>
              <a:tr h="693738">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1A1A1A"/>
                          </a:solidFill>
                          <a:effectLst/>
                          <a:latin typeface="Arial" charset="0"/>
                          <a:ea typeface="Times New Roman" pitchFamily="18" charset="0"/>
                          <a:cs typeface="Arial" charset="0"/>
                        </a:rPr>
                        <a:t>Suicide Methods by Gender</a:t>
                      </a:r>
                      <a:endParaRPr kumimoji="0" lang="en-US" sz="2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49275">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Arial" charset="0"/>
                          <a:ea typeface="Times New Roman" pitchFamily="18" charset="0"/>
                          <a:cs typeface="Arial" charset="0"/>
                        </a:rPr>
                        <a:t>Method</a:t>
                      </a:r>
                      <a:endParaRPr kumimoji="0" lang="en-US" sz="24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Times New Roman" pitchFamily="18" charset="0"/>
                          <a:cs typeface="Arial" charset="0"/>
                        </a:rPr>
                        <a:t>Men</a:t>
                      </a:r>
                      <a:r>
                        <a:rPr kumimoji="0" lang="en-US" sz="2000" b="0" i="0" u="none" strike="noStrike" cap="none" normalizeH="0" baseline="0" dirty="0">
                          <a:ln>
                            <a:noFill/>
                          </a:ln>
                          <a:solidFill>
                            <a:srgbClr val="1A1A1A"/>
                          </a:solidFill>
                          <a:effectLst/>
                          <a:latin typeface="Arial" charset="0"/>
                          <a:ea typeface="Times New Roman" pitchFamily="18" charset="0"/>
                          <a:cs typeface="Arial" charset="0"/>
                        </a:rPr>
                        <a:t> </a:t>
                      </a:r>
                      <a:endParaRPr kumimoji="0" 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Times New Roman" pitchFamily="18" charset="0"/>
                          <a:cs typeface="Arial" charset="0"/>
                        </a:rPr>
                        <a:t>Women</a:t>
                      </a:r>
                      <a:r>
                        <a:rPr kumimoji="0" lang="en-US" sz="2000" b="0" i="0" u="none" strike="noStrike" cap="none" normalizeH="0" baseline="0">
                          <a:ln>
                            <a:noFill/>
                          </a:ln>
                          <a:solidFill>
                            <a:srgbClr val="1A1A1A"/>
                          </a:solidFill>
                          <a:effectLst/>
                          <a:latin typeface="Arial" charset="0"/>
                          <a:ea typeface="Times New Roman" pitchFamily="18" charset="0"/>
                          <a:cs typeface="Arial" charset="0"/>
                        </a:rPr>
                        <a:t> </a:t>
                      </a:r>
                      <a:endParaRPr kumimoji="0" lang="en-US" sz="20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en-US"/>
                    </a:p>
                  </a:txBody>
                  <a:tcPr/>
                </a:tc>
                <a:extLst>
                  <a:ext uri="{0D108BD9-81ED-4DB2-BD59-A6C34878D82A}">
                    <a16:rowId xmlns:a16="http://schemas.microsoft.com/office/drawing/2014/main" xmlns="" val="10001"/>
                  </a:ext>
                </a:extLst>
              </a:tr>
              <a:tr h="161290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Men - Percent of Total</a:t>
                      </a:r>
                      <a:r>
                        <a:rPr kumimoji="0" lang="en-US" sz="1000" b="0" i="0" u="none" strike="noStrike" cap="none" normalizeH="0" baseline="0">
                          <a:ln>
                            <a:noFill/>
                          </a:ln>
                          <a:solidFill>
                            <a:srgbClr val="1A1A1A"/>
                          </a:solidFill>
                          <a:effectLst/>
                          <a:latin typeface="Arial" charset="0"/>
                          <a:ea typeface="Times New Roman" pitchFamily="18" charset="0"/>
                          <a:cs typeface="Arial" charset="0"/>
                        </a:rPr>
                        <a:t> </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Men – </a:t>
                      </a:r>
                      <a:br>
                        <a:rPr kumimoji="0" lang="en-US" sz="1600" b="1" i="0" u="none" strike="noStrike" cap="none" normalizeH="0" baseline="0" dirty="0">
                          <a:ln>
                            <a:noFill/>
                          </a:ln>
                          <a:solidFill>
                            <a:srgbClr val="000000"/>
                          </a:solidFill>
                          <a:effectLst/>
                          <a:latin typeface="Arial" charset="0"/>
                          <a:ea typeface="Times New Roman" pitchFamily="18" charset="0"/>
                          <a:cs typeface="Arial" charset="0"/>
                        </a:rPr>
                      </a:b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Number of </a:t>
                      </a:r>
                      <a:br>
                        <a:rPr kumimoji="0" lang="en-US" sz="1600" b="1" i="0" u="none" strike="noStrike" cap="none" normalizeH="0" baseline="0" dirty="0">
                          <a:ln>
                            <a:noFill/>
                          </a:ln>
                          <a:solidFill>
                            <a:srgbClr val="000000"/>
                          </a:solidFill>
                          <a:effectLst/>
                          <a:latin typeface="Arial" charset="0"/>
                          <a:ea typeface="Times New Roman" pitchFamily="18" charset="0"/>
                          <a:cs typeface="Arial" charset="0"/>
                        </a:rPr>
                      </a:b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Suicides</a:t>
                      </a:r>
                      <a:br>
                        <a:rPr kumimoji="0" lang="en-US" sz="1600" b="1" i="0" u="none" strike="noStrike" cap="none" normalizeH="0" baseline="0" dirty="0">
                          <a:ln>
                            <a:noFill/>
                          </a:ln>
                          <a:solidFill>
                            <a:srgbClr val="000000"/>
                          </a:solidFill>
                          <a:effectLst/>
                          <a:latin typeface="Arial" charset="0"/>
                          <a:ea typeface="Times New Roman" pitchFamily="18" charset="0"/>
                          <a:cs typeface="Arial" charset="0"/>
                        </a:rPr>
                      </a:b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 (30,277)</a:t>
                      </a:r>
                      <a:r>
                        <a:rPr kumimoji="0" lang="en-US" sz="1600" b="1" i="0" u="none" strike="noStrike" cap="none" normalizeH="0" baseline="0" dirty="0">
                          <a:ln>
                            <a:noFill/>
                          </a:ln>
                          <a:solidFill>
                            <a:srgbClr val="1A1A1A"/>
                          </a:solidFill>
                          <a:effectLst/>
                          <a:latin typeface="Arial" charset="0"/>
                          <a:ea typeface="Times New Roman" pitchFamily="18" charset="0"/>
                          <a:cs typeface="Arial" charset="0"/>
                        </a:rPr>
                        <a:t> </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Women - Percent of Total</a:t>
                      </a:r>
                      <a:r>
                        <a:rPr kumimoji="0" lang="en-US" sz="1600" b="1" i="0" u="none" strike="noStrike" cap="none" normalizeH="0" baseline="0">
                          <a:ln>
                            <a:noFill/>
                          </a:ln>
                          <a:solidFill>
                            <a:srgbClr val="1A1A1A"/>
                          </a:solidFill>
                          <a:effectLst/>
                          <a:latin typeface="Arial" charset="0"/>
                          <a:ea typeface="Times New Roman" pitchFamily="18" charset="0"/>
                          <a:cs typeface="Arial" charset="0"/>
                        </a:rPr>
                        <a:t> </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Women -Number of Suicides (8,087)</a:t>
                      </a:r>
                      <a:r>
                        <a:rPr kumimoji="0" lang="en-US" sz="1600" b="1" i="0" u="none" strike="noStrike" cap="none" normalizeH="0" baseline="0" dirty="0">
                          <a:ln>
                            <a:noFill/>
                          </a:ln>
                          <a:solidFill>
                            <a:srgbClr val="1A1A1A"/>
                          </a:solidFill>
                          <a:effectLst/>
                          <a:latin typeface="Arial" charset="0"/>
                          <a:ea typeface="Times New Roman" pitchFamily="18" charset="0"/>
                          <a:cs typeface="Arial" charset="0"/>
                        </a:rPr>
                        <a:t> </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extLst>
                  <a:ext uri="{0D108BD9-81ED-4DB2-BD59-A6C34878D82A}">
                    <a16:rowId xmlns:a16="http://schemas.microsoft.com/office/drawing/2014/main" xmlns="" val="10002"/>
                  </a:ext>
                </a:extLst>
              </a:tr>
              <a:tr h="461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Firearms</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56.0%</a:t>
                      </a: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16,962</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30.0%</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2,430</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323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Hanging</a:t>
                      </a:r>
                      <a:br>
                        <a:rPr kumimoji="0" lang="en-US" sz="1600" b="1" i="0" u="none" strike="noStrike" cap="none" normalizeH="0" baseline="0" dirty="0">
                          <a:ln>
                            <a:noFill/>
                          </a:ln>
                          <a:solidFill>
                            <a:schemeClr val="tx1"/>
                          </a:solidFill>
                          <a:effectLst/>
                          <a:latin typeface="Arial" charset="0"/>
                          <a:ea typeface="Times New Roman" pitchFamily="18" charset="0"/>
                          <a:cs typeface="Arial" charset="0"/>
                        </a:rPr>
                      </a:b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suffocation</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25.1%</a:t>
                      </a: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7,592</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23.5%</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1,901</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61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Poisons</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11.8%</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3,573</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37.4%</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3,026</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477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All other methods</a:t>
                      </a: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7.1%</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2,047</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9.0%</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730</a:t>
                      </a:r>
                      <a:r>
                        <a:rPr kumimoji="0" lang="en-US" sz="16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11309" name="Text Box 215"/>
          <p:cNvSpPr txBox="1">
            <a:spLocks noChangeArrowheads="1"/>
          </p:cNvSpPr>
          <p:nvPr/>
        </p:nvSpPr>
        <p:spPr bwMode="auto">
          <a:xfrm>
            <a:off x="8229600" y="6248401"/>
            <a:ext cx="1447800" cy="366713"/>
          </a:xfrm>
          <a:prstGeom prst="rect">
            <a:avLst/>
          </a:prstGeom>
          <a:noFill/>
          <a:ln w="9525">
            <a:noFill/>
            <a:miter lim="800000"/>
            <a:headEnd/>
            <a:tailEnd/>
          </a:ln>
        </p:spPr>
        <p:txBody>
          <a:bodyPr>
            <a:spAutoFit/>
          </a:bodyPr>
          <a:lstStyle/>
          <a:p>
            <a:pPr>
              <a:spcBef>
                <a:spcPct val="50000"/>
              </a:spcBef>
            </a:pPr>
            <a:endParaRPr lang="en-US"/>
          </a:p>
        </p:txBody>
      </p:sp>
      <p:sp>
        <p:nvSpPr>
          <p:cNvPr id="11310" name="Text Box 217"/>
          <p:cNvSpPr txBox="1">
            <a:spLocks noChangeArrowheads="1"/>
          </p:cNvSpPr>
          <p:nvPr/>
        </p:nvSpPr>
        <p:spPr bwMode="auto">
          <a:xfrm>
            <a:off x="7391400" y="6248400"/>
            <a:ext cx="2895600" cy="369332"/>
          </a:xfrm>
          <a:prstGeom prst="rect">
            <a:avLst/>
          </a:prstGeom>
          <a:noFill/>
          <a:ln w="9525">
            <a:noFill/>
            <a:miter lim="800000"/>
            <a:headEnd/>
            <a:tailEnd/>
          </a:ln>
        </p:spPr>
        <p:txBody>
          <a:bodyPr>
            <a:spAutoFit/>
          </a:bodyPr>
          <a:lstStyle/>
          <a:p>
            <a:pPr>
              <a:spcBef>
                <a:spcPct val="50000"/>
              </a:spcBef>
            </a:pPr>
            <a:r>
              <a:rPr lang="en-US" dirty="0"/>
              <a:t>           Suicide.org </a:t>
            </a:r>
          </a:p>
        </p:txBody>
      </p:sp>
    </p:spTree>
    <p:extLst>
      <p:ext uri="{BB962C8B-B14F-4D97-AF65-F5344CB8AC3E}">
        <p14:creationId xmlns:p14="http://schemas.microsoft.com/office/powerpoint/2010/main" val="342413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5862"/>
                                        </p:tgtEl>
                                        <p:attrNameLst>
                                          <p:attrName>style.visibility</p:attrName>
                                        </p:attrNameLst>
                                      </p:cBhvr>
                                      <p:to>
                                        <p:strVal val="visible"/>
                                      </p:to>
                                    </p:set>
                                    <p:animEffect transition="in" filter="dissolve">
                                      <p:cBhvr>
                                        <p:cTn id="7" dur="500"/>
                                        <p:tgtEl>
                                          <p:spTgt spid="1558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310"/>
                                        </p:tgtEl>
                                        <p:attrNameLst>
                                          <p:attrName>style.visibility</p:attrName>
                                        </p:attrNameLst>
                                      </p:cBhvr>
                                      <p:to>
                                        <p:strVal val="visible"/>
                                      </p:to>
                                    </p:set>
                                    <p:animEffect transition="in" filter="dissolve">
                                      <p:cBhvr>
                                        <p:cTn id="10" dur="500"/>
                                        <p:tgtEl>
                                          <p:spTgt spid="11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14600" y="304800"/>
            <a:ext cx="7620000" cy="2133600"/>
          </a:xfrm>
        </p:spPr>
        <p:txBody>
          <a:bodyPr/>
          <a:lstStyle/>
          <a:p>
            <a:pPr>
              <a:defRPr/>
            </a:pPr>
            <a:r>
              <a:rPr lang="en-US" dirty="0"/>
              <a:t>Suicide Prevention</a:t>
            </a:r>
            <a:r>
              <a:rPr lang="en-US" sz="4000" dirty="0"/>
              <a:t/>
            </a:r>
            <a:br>
              <a:rPr lang="en-US" sz="4000" dirty="0"/>
            </a:br>
            <a:r>
              <a:rPr lang="en-US" sz="4000" dirty="0"/>
              <a:t> </a:t>
            </a:r>
            <a:r>
              <a:rPr lang="en-US" sz="2800" dirty="0"/>
              <a:t> </a:t>
            </a:r>
            <a:r>
              <a:rPr lang="en-US" sz="2800" dirty="0">
                <a:solidFill>
                  <a:schemeClr val="tx1">
                    <a:lumMod val="50000"/>
                    <a:lumOff val="50000"/>
                  </a:schemeClr>
                </a:solidFill>
              </a:rPr>
              <a:t>Myths and Misinformation</a:t>
            </a:r>
            <a:r>
              <a:rPr lang="en-US" sz="4000" dirty="0">
                <a:solidFill>
                  <a:schemeClr val="tx1">
                    <a:lumMod val="50000"/>
                    <a:lumOff val="50000"/>
                  </a:schemeClr>
                </a:solidFill>
              </a:rPr>
              <a:t> </a:t>
            </a:r>
            <a:r>
              <a:rPr lang="en-US" sz="4000" dirty="0"/>
              <a:t/>
            </a:r>
            <a:br>
              <a:rPr lang="en-US" sz="4000" dirty="0"/>
            </a:br>
            <a:endParaRPr lang="en-US" sz="4000" dirty="0"/>
          </a:p>
        </p:txBody>
      </p:sp>
      <p:sp>
        <p:nvSpPr>
          <p:cNvPr id="17411" name="Rectangle 3"/>
          <p:cNvSpPr>
            <a:spLocks noGrp="1" noChangeArrowheads="1"/>
          </p:cNvSpPr>
          <p:nvPr>
            <p:ph idx="1"/>
          </p:nvPr>
        </p:nvSpPr>
        <p:spPr>
          <a:xfrm>
            <a:off x="1828800" y="2057400"/>
            <a:ext cx="8534400" cy="4114800"/>
          </a:xfrm>
        </p:spPr>
        <p:txBody>
          <a:bodyPr>
            <a:noAutofit/>
          </a:bodyPr>
          <a:lstStyle/>
          <a:p>
            <a:pPr marL="609600" indent="-609600">
              <a:buNone/>
              <a:defRPr/>
            </a:pPr>
            <a:r>
              <a:rPr lang="en-US" sz="2000" b="1" dirty="0">
                <a:latin typeface="Arial" panose="020B0604020202020204" pitchFamily="34" charset="0"/>
                <a:cs typeface="Arial" panose="020B0604020202020204" pitchFamily="34" charset="0"/>
              </a:rPr>
              <a:t>Myth:</a:t>
            </a:r>
            <a:r>
              <a:rPr lang="en-US" sz="2000" dirty="0">
                <a:latin typeface="Arial" panose="020B0604020202020204" pitchFamily="34" charset="0"/>
                <a:cs typeface="Arial" panose="020B0604020202020204" pitchFamily="34" charset="0"/>
              </a:rPr>
              <a:t> 	Asking about suicide may lead a person to commit   suicide </a:t>
            </a:r>
          </a:p>
          <a:p>
            <a:pPr marL="0" indent="0">
              <a:buNone/>
              <a:defRPr/>
            </a:pPr>
            <a:endParaRPr lang="en-US" sz="2000" dirty="0">
              <a:solidFill>
                <a:srgbClr val="FFFF00"/>
              </a:solidFill>
              <a:latin typeface="Arial" panose="020B0604020202020204" pitchFamily="34" charset="0"/>
              <a:cs typeface="Arial" panose="020B0604020202020204" pitchFamily="34" charset="0"/>
            </a:endParaRPr>
          </a:p>
          <a:p>
            <a:pPr marL="609600" indent="-609600">
              <a:buNone/>
              <a:defRPr/>
            </a:pPr>
            <a:r>
              <a:rPr lang="en-US" sz="2000" b="1" dirty="0">
                <a:latin typeface="Arial" panose="020B0604020202020204" pitchFamily="34" charset="0"/>
                <a:cs typeface="Arial" panose="020B0604020202020204" pitchFamily="34" charset="0"/>
              </a:rPr>
              <a:t>Reality:</a:t>
            </a:r>
            <a:r>
              <a:rPr lang="en-US" sz="2000" dirty="0">
                <a:latin typeface="Arial" panose="020B0604020202020204" pitchFamily="34" charset="0"/>
                <a:cs typeface="Arial" panose="020B0604020202020204" pitchFamily="34" charset="0"/>
              </a:rPr>
              <a:t>  </a:t>
            </a:r>
          </a:p>
          <a:p>
            <a:pPr marL="609600" indent="-609600">
              <a:buNone/>
              <a:defRPr/>
            </a:pPr>
            <a:r>
              <a:rPr lang="en-US" sz="2000" dirty="0">
                <a:latin typeface="Arial" panose="020B0604020202020204" pitchFamily="34" charset="0"/>
                <a:cs typeface="Arial" panose="020B0604020202020204" pitchFamily="34" charset="0"/>
              </a:rPr>
              <a:t>		Asking a person about suicide does not create suicidal</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thoughts  any more than asking about chest pain causes 	angina.</a:t>
            </a:r>
          </a:p>
          <a:p>
            <a:pPr marL="609600" indent="-609600">
              <a:buClr>
                <a:schemeClr val="tx2">
                  <a:lumMod val="75000"/>
                </a:schemeClr>
              </a:buClr>
              <a:buNone/>
              <a:defRPr/>
            </a:pPr>
            <a:endParaRPr lang="en-US" sz="2000" dirty="0">
              <a:latin typeface="Arial" panose="020B0604020202020204" pitchFamily="34" charset="0"/>
              <a:cs typeface="Arial" panose="020B0604020202020204" pitchFamily="34" charset="0"/>
            </a:endParaRPr>
          </a:p>
          <a:p>
            <a:pPr marL="0" indent="0">
              <a:buClr>
                <a:schemeClr val="tx2">
                  <a:lumMod val="75000"/>
                </a:schemeClr>
              </a:buClr>
              <a:buSzPct val="110000"/>
              <a:buNone/>
              <a:defRPr/>
            </a:pPr>
            <a:r>
              <a:rPr lang="en-US" sz="2000" dirty="0">
                <a:latin typeface="Arial" panose="020B0604020202020204" pitchFamily="34" charset="0"/>
                <a:cs typeface="Arial" panose="020B0604020202020204" pitchFamily="34" charset="0"/>
              </a:rPr>
              <a:t>	The act of asking the question simply gives the person 	permission to talk about his or her thoughts and feelings. </a:t>
            </a:r>
          </a:p>
        </p:txBody>
      </p:sp>
      <p:sp>
        <p:nvSpPr>
          <p:cNvPr id="6" name="Slide Number Placeholder 5"/>
          <p:cNvSpPr>
            <a:spLocks noGrp="1"/>
          </p:cNvSpPr>
          <p:nvPr>
            <p:ph type="sldNum" sz="quarter" idx="12"/>
          </p:nvPr>
        </p:nvSpPr>
        <p:spPr/>
        <p:txBody>
          <a:bodyPr>
            <a:normAutofit/>
          </a:bodyPr>
          <a:lstStyle/>
          <a:p>
            <a:pPr>
              <a:defRPr/>
            </a:pPr>
            <a:fld id="{FCFA7EA8-5C84-46BA-B042-2913EA3FDFAC}" type="slidenum">
              <a:rPr lang="en-US"/>
              <a:pPr>
                <a:defRPr/>
              </a:pPr>
              <a:t>28</a:t>
            </a:fld>
            <a:endParaRPr lang="en-US"/>
          </a:p>
        </p:txBody>
      </p:sp>
    </p:spTree>
    <p:extLst>
      <p:ext uri="{BB962C8B-B14F-4D97-AF65-F5344CB8AC3E}">
        <p14:creationId xmlns:p14="http://schemas.microsoft.com/office/powerpoint/2010/main" val="354178520"/>
      </p:ext>
    </p:extLst>
  </p:cSld>
  <p:clrMapOvr>
    <a:masterClrMapping/>
  </p:clrMapOvr>
  <p:transition advTm="7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fade">
                                      <p:cBhvr>
                                        <p:cTn id="17" dur="2000"/>
                                        <p:tgtEl>
                                          <p:spTgt spid="174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fade">
                                      <p:cBhvr>
                                        <p:cTn id="22" dur="20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4600" y="304800"/>
            <a:ext cx="7620000" cy="2133600"/>
          </a:xfrm>
        </p:spPr>
        <p:txBody>
          <a:bodyPr/>
          <a:lstStyle/>
          <a:p>
            <a:pPr>
              <a:defRPr/>
            </a:pPr>
            <a:r>
              <a:rPr lang="en-US" dirty="0"/>
              <a:t>Suicide Prevention</a:t>
            </a:r>
            <a:r>
              <a:rPr lang="en-US" sz="4000" dirty="0"/>
              <a:t/>
            </a:r>
            <a:br>
              <a:rPr lang="en-US" sz="4000" dirty="0"/>
            </a:br>
            <a:r>
              <a:rPr lang="en-US" sz="4000" dirty="0">
                <a:solidFill>
                  <a:schemeClr val="bg2">
                    <a:lumMod val="20000"/>
                    <a:lumOff val="80000"/>
                  </a:schemeClr>
                </a:solidFill>
              </a:rPr>
              <a:t> </a:t>
            </a:r>
            <a:r>
              <a:rPr lang="en-US" sz="2800" dirty="0">
                <a:solidFill>
                  <a:schemeClr val="bg2">
                    <a:lumMod val="20000"/>
                    <a:lumOff val="80000"/>
                  </a:schemeClr>
                </a:solidFill>
              </a:rPr>
              <a:t> </a:t>
            </a:r>
            <a:r>
              <a:rPr lang="en-US" sz="2800" dirty="0">
                <a:solidFill>
                  <a:schemeClr val="tx1">
                    <a:lumMod val="50000"/>
                    <a:lumOff val="50000"/>
                  </a:schemeClr>
                </a:solidFill>
              </a:rPr>
              <a:t>Myths and Misinformation</a:t>
            </a:r>
            <a:r>
              <a:rPr lang="en-US" sz="4000" dirty="0">
                <a:solidFill>
                  <a:schemeClr val="tx1">
                    <a:lumMod val="50000"/>
                    <a:lumOff val="50000"/>
                  </a:schemeClr>
                </a:solidFill>
              </a:rPr>
              <a:t> </a:t>
            </a:r>
            <a:r>
              <a:rPr lang="en-US" sz="4000" dirty="0"/>
              <a:t/>
            </a:r>
            <a:br>
              <a:rPr lang="en-US" sz="4000" dirty="0"/>
            </a:br>
            <a:endParaRPr lang="en-US" sz="4000" dirty="0"/>
          </a:p>
        </p:txBody>
      </p:sp>
      <p:sp>
        <p:nvSpPr>
          <p:cNvPr id="18435" name="Rectangle 3"/>
          <p:cNvSpPr>
            <a:spLocks noGrp="1" noChangeArrowheads="1"/>
          </p:cNvSpPr>
          <p:nvPr>
            <p:ph idx="1"/>
          </p:nvPr>
        </p:nvSpPr>
        <p:spPr>
          <a:xfrm>
            <a:off x="1981200" y="1981200"/>
            <a:ext cx="8153400" cy="4419600"/>
          </a:xfrm>
        </p:spPr>
        <p:txBody>
          <a:bodyPr>
            <a:normAutofit fontScale="92500" lnSpcReduction="10000"/>
          </a:bodyPr>
          <a:lstStyle/>
          <a:p>
            <a:pPr marL="609600" indent="-609600">
              <a:buNone/>
              <a:defRPr/>
            </a:pPr>
            <a:r>
              <a:rPr lang="en-US" sz="2600" b="1" dirty="0">
                <a:latin typeface="Arial" panose="020B0604020202020204" pitchFamily="34" charset="0"/>
                <a:cs typeface="Arial" panose="020B0604020202020204" pitchFamily="34" charset="0"/>
              </a:rPr>
              <a:t>Myth:</a:t>
            </a:r>
            <a:r>
              <a:rPr lang="en-US" sz="23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There are ‘talkers’ and there are ‘doers’.</a:t>
            </a:r>
          </a:p>
          <a:p>
            <a:pPr marL="609600" indent="-609600">
              <a:buFont typeface="Wingdings" pitchFamily="2" charset="2"/>
              <a:buChar char="§"/>
              <a:defRPr/>
            </a:pPr>
            <a:endParaRPr lang="en-US" sz="2300" b="1" dirty="0">
              <a:latin typeface="Arial" panose="020B0604020202020204" pitchFamily="34" charset="0"/>
              <a:cs typeface="Arial" panose="020B0604020202020204" pitchFamily="34" charset="0"/>
            </a:endParaRPr>
          </a:p>
          <a:p>
            <a:pPr marL="609600" indent="-609600">
              <a:buNone/>
              <a:defRPr/>
            </a:pPr>
            <a:r>
              <a:rPr lang="en-US" sz="2600" b="1" dirty="0">
                <a:latin typeface="Arial" panose="020B0604020202020204" pitchFamily="34" charset="0"/>
                <a:cs typeface="Arial" panose="020B0604020202020204" pitchFamily="34" charset="0"/>
              </a:rPr>
              <a:t>Reality:</a:t>
            </a:r>
          </a:p>
          <a:p>
            <a:pPr marL="609600" indent="-609600">
              <a:buNone/>
              <a:defRPr/>
            </a:pPr>
            <a:endParaRPr lang="en-US" sz="2300" b="1" dirty="0">
              <a:latin typeface="Arial" panose="020B0604020202020204" pitchFamily="34" charset="0"/>
              <a:cs typeface="Arial" panose="020B0604020202020204" pitchFamily="34" charset="0"/>
            </a:endParaRPr>
          </a:p>
          <a:p>
            <a:pPr marL="519113" indent="0">
              <a:spcBef>
                <a:spcPts val="600"/>
              </a:spcBef>
              <a:spcAft>
                <a:spcPts val="600"/>
              </a:spcAft>
              <a:buNone/>
              <a:defRPr/>
            </a:pPr>
            <a:r>
              <a:rPr lang="en-US" altLang="en-US" sz="2300" dirty="0">
                <a:latin typeface="Arial" panose="020B0604020202020204" pitchFamily="34" charset="0"/>
                <a:cs typeface="Arial" panose="020B0604020202020204" pitchFamily="34" charset="0"/>
              </a:rPr>
              <a:t>	Many individuals who die by suicide or attempt suicide have 	given some clue or warning. Someone who talks about 	suicide provides others with an opportunity to intervene 	before suicidal behaviors occur. </a:t>
            </a:r>
          </a:p>
          <a:p>
            <a:pPr marL="0" indent="0">
              <a:spcAft>
                <a:spcPts val="600"/>
              </a:spcAft>
              <a:buNone/>
              <a:defRPr/>
            </a:pPr>
            <a:endParaRPr lang="en-US" altLang="en-US" sz="2300" dirty="0">
              <a:latin typeface="Arial" panose="020B0604020202020204" pitchFamily="34" charset="0"/>
              <a:cs typeface="Arial" panose="020B0604020202020204" pitchFamily="34" charset="0"/>
            </a:endParaRPr>
          </a:p>
          <a:p>
            <a:pPr marL="458788" lvl="1" indent="0">
              <a:spcAft>
                <a:spcPts val="600"/>
              </a:spcAft>
              <a:buNone/>
              <a:defRPr/>
            </a:pPr>
            <a:r>
              <a:rPr lang="en-US" altLang="en-US" sz="2300" dirty="0">
                <a:latin typeface="Arial" panose="020B0604020202020204" pitchFamily="34" charset="0"/>
                <a:cs typeface="Arial" panose="020B0604020202020204" pitchFamily="34" charset="0"/>
              </a:rPr>
              <a:t>	Suicide threats should never be ignored. No matter how 	casually or jokingly said, statements like, "You'll be sorry 	when I'm dead," or "I can't see any way out" may indicate 	serious suicidal feelings. </a:t>
            </a:r>
          </a:p>
          <a:p>
            <a:pPr marL="609600" indent="-609600">
              <a:buClr>
                <a:schemeClr val="tx2">
                  <a:lumMod val="75000"/>
                </a:schemeClr>
              </a:buClr>
              <a:buSzPct val="110000"/>
              <a:buFont typeface="Wingdings" pitchFamily="2" charset="2"/>
              <a:buChar char="§"/>
              <a:defRPr/>
            </a:pPr>
            <a:endParaRPr lang="en-US" sz="2000" dirty="0">
              <a:solidFill>
                <a:srgbClr val="FFFFCC"/>
              </a:solidFill>
            </a:endParaRPr>
          </a:p>
        </p:txBody>
      </p:sp>
      <p:sp>
        <p:nvSpPr>
          <p:cNvPr id="6" name="Slide Number Placeholder 5"/>
          <p:cNvSpPr>
            <a:spLocks noGrp="1"/>
          </p:cNvSpPr>
          <p:nvPr>
            <p:ph type="sldNum" sz="quarter" idx="12"/>
          </p:nvPr>
        </p:nvSpPr>
        <p:spPr/>
        <p:txBody>
          <a:bodyPr>
            <a:normAutofit/>
          </a:bodyPr>
          <a:lstStyle/>
          <a:p>
            <a:pPr>
              <a:defRPr/>
            </a:pPr>
            <a:fld id="{31C04285-8F46-4947-88CF-7D066F06FB1D}" type="slidenum">
              <a:rPr lang="en-US"/>
              <a:pPr>
                <a:defRPr/>
              </a:pPr>
              <a:t>29</a:t>
            </a:fld>
            <a:endParaRPr lang="en-US"/>
          </a:p>
        </p:txBody>
      </p:sp>
    </p:spTree>
    <p:extLst>
      <p:ext uri="{BB962C8B-B14F-4D97-AF65-F5344CB8AC3E}">
        <p14:creationId xmlns:p14="http://schemas.microsoft.com/office/powerpoint/2010/main" val="594002613"/>
      </p:ext>
    </p:extLst>
  </p:cSld>
  <p:clrMapOvr>
    <a:masterClrMapping/>
  </p:clrMapOvr>
  <p:transition advTm="5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20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fade">
                                      <p:cBhvr>
                                        <p:cTn id="17" dur="2000"/>
                                        <p:tgtEl>
                                          <p:spTgt spid="18435">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435">
                                            <p:txEl>
                                              <p:pRg st="6" end="6"/>
                                            </p:txEl>
                                          </p:spTgt>
                                        </p:tgtEl>
                                        <p:attrNameLst>
                                          <p:attrName>style.visibility</p:attrName>
                                        </p:attrNameLst>
                                      </p:cBhvr>
                                      <p:to>
                                        <p:strVal val="visible"/>
                                      </p:to>
                                    </p:set>
                                    <p:animEffect transition="in" filter="fade">
                                      <p:cBhvr>
                                        <p:cTn id="20" dur="20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8A933-A75A-4840-A22B-5AB90130F742}"/>
              </a:ext>
            </a:extLst>
          </p:cNvPr>
          <p:cNvSpPr>
            <a:spLocks noGrp="1"/>
          </p:cNvSpPr>
          <p:nvPr>
            <p:ph type="title"/>
          </p:nvPr>
        </p:nvSpPr>
        <p:spPr/>
        <p:txBody>
          <a:bodyPr/>
          <a:lstStyle/>
          <a:p>
            <a:r>
              <a:rPr lang="en-US" dirty="0"/>
              <a:t>Mental Illness</a:t>
            </a:r>
          </a:p>
        </p:txBody>
      </p:sp>
      <p:sp>
        <p:nvSpPr>
          <p:cNvPr id="3" name="Content Placeholder 2">
            <a:extLst>
              <a:ext uri="{FF2B5EF4-FFF2-40B4-BE49-F238E27FC236}">
                <a16:creationId xmlns:a16="http://schemas.microsoft.com/office/drawing/2014/main" xmlns="" id="{DD9AB7DF-B9D5-49F1-8317-D6F2F64B1689}"/>
              </a:ext>
            </a:extLst>
          </p:cNvPr>
          <p:cNvSpPr>
            <a:spLocks noGrp="1"/>
          </p:cNvSpPr>
          <p:nvPr>
            <p:ph idx="1"/>
          </p:nvPr>
        </p:nvSpPr>
        <p:spPr/>
        <p:txBody>
          <a:bodyPr/>
          <a:lstStyle/>
          <a:p>
            <a:pPr marL="0" indent="0">
              <a:buNone/>
            </a:pPr>
            <a:r>
              <a:rPr lang="en-US" altLang="en-US" b="1" dirty="0"/>
              <a:t>Mental Illness - </a:t>
            </a:r>
            <a:r>
              <a:rPr lang="en-US" altLang="en-US" dirty="0"/>
              <a:t>any of various disorders in which a person's thoughts, emotions, or behavior are so abnormal as to cause suffering to himself, herself, or other people.</a:t>
            </a:r>
          </a:p>
          <a:p>
            <a:pPr marL="0" indent="0">
              <a:buNone/>
            </a:pPr>
            <a:r>
              <a:rPr lang="en-US" altLang="en-US" dirty="0"/>
              <a:t>The third component is …time.</a:t>
            </a:r>
          </a:p>
          <a:p>
            <a:endParaRPr lang="en-US" dirty="0"/>
          </a:p>
        </p:txBody>
      </p:sp>
    </p:spTree>
    <p:extLst>
      <p:ext uri="{BB962C8B-B14F-4D97-AF65-F5344CB8AC3E}">
        <p14:creationId xmlns:p14="http://schemas.microsoft.com/office/powerpoint/2010/main" val="49835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0" y="304800"/>
            <a:ext cx="7848600" cy="1600200"/>
          </a:xfrm>
        </p:spPr>
        <p:txBody>
          <a:bodyPr>
            <a:normAutofit fontScale="90000"/>
          </a:bodyPr>
          <a:lstStyle/>
          <a:p>
            <a:pPr>
              <a:defRPr/>
            </a:pPr>
            <a:r>
              <a:rPr lang="en-US" dirty="0"/>
              <a:t>Suicide Prevention</a:t>
            </a:r>
            <a:r>
              <a:rPr lang="en-US" sz="4000" dirty="0"/>
              <a:t/>
            </a:r>
            <a:br>
              <a:rPr lang="en-US" sz="4000" dirty="0"/>
            </a:br>
            <a:r>
              <a:rPr lang="en-US" sz="2800" dirty="0"/>
              <a:t> </a:t>
            </a:r>
            <a:r>
              <a:rPr lang="en-US" sz="2800" dirty="0">
                <a:solidFill>
                  <a:schemeClr val="tx1">
                    <a:lumMod val="50000"/>
                    <a:lumOff val="50000"/>
                  </a:schemeClr>
                </a:solidFill>
              </a:rPr>
              <a:t>Myths and Misinformation</a:t>
            </a:r>
            <a:r>
              <a:rPr lang="en-US" sz="4000" dirty="0">
                <a:solidFill>
                  <a:schemeClr val="tx1">
                    <a:lumMod val="50000"/>
                    <a:lumOff val="50000"/>
                  </a:schemeClr>
                </a:solidFill>
              </a:rPr>
              <a:t> </a:t>
            </a:r>
            <a:r>
              <a:rPr lang="en-US" sz="4000" dirty="0"/>
              <a:t/>
            </a:r>
            <a:br>
              <a:rPr lang="en-US" sz="4000" dirty="0"/>
            </a:br>
            <a:endParaRPr lang="en-US" sz="4000" dirty="0"/>
          </a:p>
        </p:txBody>
      </p:sp>
      <p:sp>
        <p:nvSpPr>
          <p:cNvPr id="19459" name="Rectangle 3"/>
          <p:cNvSpPr>
            <a:spLocks noGrp="1" noChangeArrowheads="1"/>
          </p:cNvSpPr>
          <p:nvPr>
            <p:ph idx="1"/>
          </p:nvPr>
        </p:nvSpPr>
        <p:spPr>
          <a:xfrm>
            <a:off x="2133600" y="1600201"/>
            <a:ext cx="7696200" cy="4129087"/>
          </a:xfrm>
        </p:spPr>
        <p:txBody>
          <a:bodyPr>
            <a:normAutofit/>
          </a:bodyPr>
          <a:lstStyle/>
          <a:p>
            <a:pPr marL="609600" indent="-609600">
              <a:buNone/>
              <a:defRPr/>
            </a:pPr>
            <a:r>
              <a:rPr lang="en-US" sz="2000" b="1" dirty="0">
                <a:latin typeface="Arial" panose="020B0604020202020204" pitchFamily="34" charset="0"/>
                <a:cs typeface="Arial" panose="020B0604020202020204" pitchFamily="34" charset="0"/>
              </a:rPr>
              <a:t>Myth:</a:t>
            </a:r>
            <a:r>
              <a:rPr lang="en-US" sz="2000" dirty="0">
                <a:latin typeface="Arial" panose="020B0604020202020204" pitchFamily="34" charset="0"/>
                <a:cs typeface="Arial" panose="020B0604020202020204" pitchFamily="34" charset="0"/>
              </a:rPr>
              <a:t> 	If somebody really wants to die by suicide, there is 	nothing you can do about it.</a:t>
            </a:r>
          </a:p>
          <a:p>
            <a:pPr marL="609600" indent="-609600">
              <a:buFont typeface="Wingdings" pitchFamily="2" charset="2"/>
              <a:buChar char="§"/>
              <a:defRPr/>
            </a:pPr>
            <a:endParaRPr lang="en-US" sz="2000" b="1" dirty="0">
              <a:solidFill>
                <a:srgbClr val="FFFF00"/>
              </a:solidFill>
              <a:latin typeface="Arial" panose="020B0604020202020204" pitchFamily="34" charset="0"/>
              <a:cs typeface="Arial" panose="020B0604020202020204" pitchFamily="34" charset="0"/>
            </a:endParaRPr>
          </a:p>
          <a:p>
            <a:pPr marL="609600" indent="-609600">
              <a:buNone/>
              <a:defRPr/>
            </a:pPr>
            <a:r>
              <a:rPr lang="en-US" sz="2000" b="1" dirty="0">
                <a:latin typeface="Arial" panose="020B0604020202020204" pitchFamily="34" charset="0"/>
                <a:cs typeface="Arial" panose="020B0604020202020204" pitchFamily="34" charset="0"/>
              </a:rPr>
              <a:t>Reality:</a:t>
            </a:r>
            <a:r>
              <a:rPr lang="en-US" sz="2000" dirty="0">
                <a:latin typeface="Arial" panose="020B0604020202020204" pitchFamily="34" charset="0"/>
                <a:cs typeface="Arial" panose="020B0604020202020204" pitchFamily="34" charset="0"/>
              </a:rPr>
              <a:t> </a:t>
            </a:r>
          </a:p>
          <a:p>
            <a:pPr marL="0" indent="0">
              <a:buClr>
                <a:schemeClr val="tx2">
                  <a:lumMod val="75000"/>
                </a:schemeClr>
              </a:buClr>
              <a:buSzPct val="110000"/>
              <a:buNone/>
              <a:defRPr/>
            </a:pPr>
            <a:r>
              <a:rPr lang="en-US" sz="2000" dirty="0">
                <a:latin typeface="Arial" panose="020B0604020202020204" pitchFamily="34" charset="0"/>
                <a:cs typeface="Arial" panose="020B0604020202020204" pitchFamily="34" charset="0"/>
              </a:rPr>
              <a:t>	Individuals who have survived serious suicide 	attempts 	have clearly stated that they wished 	someone had 	shown an interest.</a:t>
            </a:r>
          </a:p>
          <a:p>
            <a:pPr>
              <a:buClr>
                <a:schemeClr val="tx2">
                  <a:lumMod val="75000"/>
                </a:schemeClr>
              </a:buClr>
              <a:defRPr/>
            </a:pPr>
            <a:endParaRPr lang="en-US" sz="2000" dirty="0">
              <a:latin typeface="Arial" panose="020B0604020202020204" pitchFamily="34" charset="0"/>
              <a:cs typeface="Arial" panose="020B0604020202020204" pitchFamily="34" charset="0"/>
            </a:endParaRPr>
          </a:p>
          <a:p>
            <a:pPr marL="0" indent="0">
              <a:buClr>
                <a:schemeClr val="tx2">
                  <a:lumMod val="75000"/>
                </a:schemeClr>
              </a:buClr>
              <a:buSzPct val="110000"/>
              <a:buNone/>
              <a:defRPr/>
            </a:pPr>
            <a:r>
              <a:rPr lang="en-US" sz="2000" dirty="0">
                <a:latin typeface="Arial" panose="020B0604020202020204" pitchFamily="34" charset="0"/>
                <a:cs typeface="Arial" panose="020B0604020202020204" pitchFamily="34" charset="0"/>
              </a:rPr>
              <a:t>	By supporting the person to get help, you’ve gone a 	long way toward saving a life.</a:t>
            </a:r>
          </a:p>
        </p:txBody>
      </p:sp>
      <p:sp>
        <p:nvSpPr>
          <p:cNvPr id="6" name="Slide Number Placeholder 5"/>
          <p:cNvSpPr>
            <a:spLocks noGrp="1"/>
          </p:cNvSpPr>
          <p:nvPr>
            <p:ph type="sldNum" sz="quarter" idx="12"/>
          </p:nvPr>
        </p:nvSpPr>
        <p:spPr/>
        <p:txBody>
          <a:bodyPr>
            <a:normAutofit/>
          </a:bodyPr>
          <a:lstStyle/>
          <a:p>
            <a:pPr>
              <a:defRPr/>
            </a:pPr>
            <a:fld id="{BEAE6481-6238-46BB-890D-5E0EA327C1F7}" type="slidenum">
              <a:rPr lang="en-US"/>
              <a:pPr>
                <a:defRPr/>
              </a:pPr>
              <a:t>30</a:t>
            </a:fld>
            <a:endParaRPr lang="en-US"/>
          </a:p>
        </p:txBody>
      </p:sp>
    </p:spTree>
    <p:extLst>
      <p:ext uri="{BB962C8B-B14F-4D97-AF65-F5344CB8AC3E}">
        <p14:creationId xmlns:p14="http://schemas.microsoft.com/office/powerpoint/2010/main" val="4277376962"/>
      </p:ext>
    </p:extLst>
  </p:cSld>
  <p:clrMapOvr>
    <a:masterClrMapping/>
  </p:clrMapOvr>
  <p:transition advTm="6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20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fade">
                                      <p:cBhvr>
                                        <p:cTn id="17" dur="2000"/>
                                        <p:tgtEl>
                                          <p:spTgt spid="194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5" end="5"/>
                                            </p:txEl>
                                          </p:spTgt>
                                        </p:tgtEl>
                                        <p:attrNameLst>
                                          <p:attrName>style.visibility</p:attrName>
                                        </p:attrNameLst>
                                      </p:cBhvr>
                                      <p:to>
                                        <p:strVal val="visible"/>
                                      </p:to>
                                    </p:set>
                                    <p:animEffect transition="in" filter="fade">
                                      <p:cBhvr>
                                        <p:cTn id="22" dur="20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01900" y="304800"/>
            <a:ext cx="7620000" cy="1447800"/>
          </a:xfrm>
        </p:spPr>
        <p:txBody>
          <a:bodyPr>
            <a:normAutofit fontScale="90000"/>
          </a:bodyPr>
          <a:lstStyle/>
          <a:p>
            <a:pPr>
              <a:defRPr/>
            </a:pPr>
            <a:r>
              <a:rPr lang="en-US" dirty="0"/>
              <a:t>Suicide Prevention</a:t>
            </a:r>
            <a:r>
              <a:rPr lang="en-US" sz="4000" dirty="0"/>
              <a:t/>
            </a:r>
            <a:br>
              <a:rPr lang="en-US" sz="4000" dirty="0"/>
            </a:br>
            <a:r>
              <a:rPr lang="en-US" sz="4000" dirty="0"/>
              <a:t> </a:t>
            </a:r>
            <a:r>
              <a:rPr lang="en-US" sz="2800" dirty="0">
                <a:solidFill>
                  <a:schemeClr val="tx1">
                    <a:lumMod val="50000"/>
                    <a:lumOff val="50000"/>
                  </a:schemeClr>
                </a:solidFill>
              </a:rPr>
              <a:t>Myths and Misinformation</a:t>
            </a:r>
            <a:r>
              <a:rPr lang="en-US" sz="4000" dirty="0">
                <a:solidFill>
                  <a:schemeClr val="tx1">
                    <a:lumMod val="50000"/>
                    <a:lumOff val="50000"/>
                  </a:schemeClr>
                </a:solidFill>
              </a:rPr>
              <a:t> </a:t>
            </a:r>
            <a:r>
              <a:rPr lang="en-US" sz="4000" dirty="0"/>
              <a:t/>
            </a:r>
            <a:br>
              <a:rPr lang="en-US" sz="4000" dirty="0"/>
            </a:br>
            <a:endParaRPr lang="en-US" sz="4000" dirty="0"/>
          </a:p>
        </p:txBody>
      </p:sp>
      <p:sp>
        <p:nvSpPr>
          <p:cNvPr id="20483" name="Rectangle 3"/>
          <p:cNvSpPr>
            <a:spLocks noGrp="1" noChangeArrowheads="1"/>
          </p:cNvSpPr>
          <p:nvPr>
            <p:ph idx="1"/>
          </p:nvPr>
        </p:nvSpPr>
        <p:spPr>
          <a:xfrm>
            <a:off x="1705495" y="1501775"/>
            <a:ext cx="8610600" cy="5105400"/>
          </a:xfrm>
        </p:spPr>
        <p:txBody>
          <a:bodyPr>
            <a:noAutofit/>
          </a:bodyPr>
          <a:lstStyle/>
          <a:p>
            <a:pPr marL="609600" indent="-609600">
              <a:lnSpc>
                <a:spcPct val="80000"/>
              </a:lnSpc>
              <a:buNone/>
              <a:defRPr/>
            </a:pPr>
            <a:r>
              <a:rPr lang="en-US" sz="2000" b="1" dirty="0">
                <a:latin typeface="Arial" panose="020B0604020202020204" pitchFamily="34" charset="0"/>
                <a:cs typeface="Arial" panose="020B0604020202020204" pitchFamily="34" charset="0"/>
              </a:rPr>
              <a:t>Myth:</a:t>
            </a:r>
            <a:r>
              <a:rPr lang="en-US" sz="2000" dirty="0">
                <a:latin typeface="Arial" panose="020B0604020202020204" pitchFamily="34" charset="0"/>
                <a:cs typeface="Arial" panose="020B0604020202020204" pitchFamily="34" charset="0"/>
              </a:rPr>
              <a:t>  	A person won’t commit suicide because…</a:t>
            </a:r>
            <a:br>
              <a:rPr lang="en-US" sz="2000" dirty="0">
                <a:latin typeface="Arial" panose="020B0604020202020204" pitchFamily="34" charset="0"/>
                <a:cs typeface="Arial" panose="020B0604020202020204" pitchFamily="34" charset="0"/>
              </a:rPr>
            </a:br>
            <a:endParaRPr lang="en-US" sz="2000" dirty="0">
              <a:solidFill>
                <a:srgbClr val="FFFF00"/>
              </a:solidFill>
              <a:latin typeface="Arial" panose="020B0604020202020204" pitchFamily="34" charset="0"/>
              <a:cs typeface="Arial" panose="020B0604020202020204" pitchFamily="34" charset="0"/>
            </a:endParaRPr>
          </a:p>
          <a:p>
            <a:pPr marL="342900" lvl="1" indent="0">
              <a:buNone/>
            </a:pPr>
            <a:r>
              <a:rPr lang="en-US" altLang="en-US" sz="2000" dirty="0">
                <a:latin typeface="Arial" panose="020B0604020202020204" pitchFamily="34" charset="0"/>
                <a:cs typeface="Arial" panose="020B0604020202020204" pitchFamily="34" charset="0"/>
              </a:rPr>
              <a:t>	He just made plans for a vacation. </a:t>
            </a:r>
          </a:p>
          <a:p>
            <a:pPr marL="342900" lvl="1" indent="0">
              <a:buNone/>
            </a:pPr>
            <a:r>
              <a:rPr lang="en-US" altLang="en-US" sz="2000" dirty="0">
                <a:latin typeface="Arial" panose="020B0604020202020204" pitchFamily="34" charset="0"/>
                <a:cs typeface="Arial" panose="020B0604020202020204" pitchFamily="34" charset="0"/>
              </a:rPr>
              <a:t>	She has young children at home. </a:t>
            </a:r>
          </a:p>
          <a:p>
            <a:pPr marL="342900" lvl="1" indent="0">
              <a:buNone/>
            </a:pPr>
            <a:r>
              <a:rPr lang="en-US" altLang="en-US" sz="2000" dirty="0">
                <a:latin typeface="Arial" panose="020B0604020202020204" pitchFamily="34" charset="0"/>
                <a:cs typeface="Arial" panose="020B0604020202020204" pitchFamily="34" charset="0"/>
              </a:rPr>
              <a:t>	He made a verbal or written promise.</a:t>
            </a:r>
          </a:p>
          <a:p>
            <a:pPr marL="342900" lvl="1" indent="0">
              <a:buNone/>
            </a:pPr>
            <a:r>
              <a:rPr lang="en-US" altLang="en-US" sz="2000" dirty="0">
                <a:latin typeface="Arial" panose="020B0604020202020204" pitchFamily="34" charset="0"/>
                <a:cs typeface="Arial" panose="020B0604020202020204" pitchFamily="34" charset="0"/>
              </a:rPr>
              <a:t>	She knows how dearly her family loves her </a:t>
            </a:r>
            <a:endParaRPr lang="en-US" sz="2000" dirty="0">
              <a:latin typeface="Arial" panose="020B0604020202020204" pitchFamily="34" charset="0"/>
              <a:cs typeface="Arial" panose="020B0604020202020204" pitchFamily="34" charset="0"/>
            </a:endParaRPr>
          </a:p>
          <a:p>
            <a:pPr marL="457200" lvl="1" indent="0">
              <a:lnSpc>
                <a:spcPct val="80000"/>
              </a:lnSpc>
              <a:buClr>
                <a:schemeClr val="bg2">
                  <a:lumMod val="40000"/>
                  <a:lumOff val="60000"/>
                </a:schemeClr>
              </a:buClr>
              <a:buSzPct val="110000"/>
              <a:buNone/>
              <a:defRPr/>
            </a:pPr>
            <a:endParaRPr lang="en-US" sz="2000" dirty="0">
              <a:latin typeface="Arial" panose="020B0604020202020204" pitchFamily="34" charset="0"/>
              <a:cs typeface="Arial" panose="020B0604020202020204" pitchFamily="34" charset="0"/>
            </a:endParaRPr>
          </a:p>
          <a:p>
            <a:pPr marL="609600" indent="-609600">
              <a:lnSpc>
                <a:spcPct val="80000"/>
              </a:lnSpc>
              <a:buNone/>
              <a:defRPr/>
            </a:pPr>
            <a:r>
              <a:rPr lang="en-US" sz="2000" b="1" dirty="0">
                <a:latin typeface="Arial" panose="020B0604020202020204" pitchFamily="34" charset="0"/>
                <a:cs typeface="Arial" panose="020B0604020202020204" pitchFamily="34" charset="0"/>
              </a:rPr>
              <a:t>Reality:</a:t>
            </a:r>
            <a:r>
              <a:rPr lang="en-US" sz="2000" dirty="0">
                <a:latin typeface="Arial" panose="020B0604020202020204" pitchFamily="34" charset="0"/>
                <a:cs typeface="Arial" panose="020B0604020202020204" pitchFamily="34" charset="0"/>
              </a:rPr>
              <a:t> </a:t>
            </a:r>
          </a:p>
          <a:p>
            <a:pPr marL="609600" indent="-609600">
              <a:lnSpc>
                <a:spcPct val="80000"/>
              </a:lnSpc>
              <a:buNone/>
              <a:defRPr/>
            </a:pPr>
            <a:endParaRPr lang="en-US" sz="2000" dirty="0">
              <a:latin typeface="Arial" panose="020B0604020202020204" pitchFamily="34" charset="0"/>
              <a:cs typeface="Arial" panose="020B0604020202020204" pitchFamily="34" charset="0"/>
            </a:endParaRPr>
          </a:p>
          <a:p>
            <a:pPr marL="342900" lvl="1" indent="0">
              <a:lnSpc>
                <a:spcPct val="80000"/>
              </a:lnSpc>
              <a:buClr>
                <a:schemeClr val="tx2">
                  <a:lumMod val="75000"/>
                </a:schemeClr>
              </a:buClr>
              <a:buSzPct val="110000"/>
              <a:buNone/>
              <a:defRPr/>
            </a:pPr>
            <a:r>
              <a:rPr lang="en-US" sz="2000" dirty="0">
                <a:latin typeface="Arial" panose="020B0604020202020204" pitchFamily="34" charset="0"/>
                <a:cs typeface="Arial" panose="020B0604020202020204" pitchFamily="34" charset="0"/>
              </a:rPr>
              <a:t>	The intent to die can override any rational thinking.</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p>
          <a:p>
            <a:pPr marL="342900" lvl="1" indent="0">
              <a:lnSpc>
                <a:spcPct val="80000"/>
              </a:lnSpc>
              <a:buClr>
                <a:schemeClr val="tx2">
                  <a:lumMod val="75000"/>
                </a:schemeClr>
              </a:buClr>
              <a:buSzPct val="110000"/>
              <a:buNone/>
              <a:defRPr/>
            </a:pPr>
            <a:r>
              <a:rPr lang="en-US" sz="2000" dirty="0">
                <a:latin typeface="Arial" panose="020B0604020202020204" pitchFamily="34" charset="0"/>
                <a:cs typeface="Arial" panose="020B0604020202020204" pitchFamily="34" charset="0"/>
              </a:rPr>
              <a:t>	A  suicidal person must be taken seriously and referred for 	evaluation and treatment. </a:t>
            </a:r>
          </a:p>
        </p:txBody>
      </p:sp>
      <p:sp>
        <p:nvSpPr>
          <p:cNvPr id="6" name="Slide Number Placeholder 5"/>
          <p:cNvSpPr>
            <a:spLocks noGrp="1"/>
          </p:cNvSpPr>
          <p:nvPr>
            <p:ph type="sldNum" sz="quarter" idx="12"/>
          </p:nvPr>
        </p:nvSpPr>
        <p:spPr/>
        <p:txBody>
          <a:bodyPr>
            <a:normAutofit/>
          </a:bodyPr>
          <a:lstStyle/>
          <a:p>
            <a:pPr>
              <a:defRPr/>
            </a:pPr>
            <a:fld id="{EE87FE8B-C842-436F-8CAE-7429208A1D15}" type="slidenum">
              <a:rPr lang="en-US"/>
              <a:pPr>
                <a:defRPr/>
              </a:pPr>
              <a:t>31</a:t>
            </a:fld>
            <a:endParaRPr lang="en-US"/>
          </a:p>
        </p:txBody>
      </p:sp>
    </p:spTree>
    <p:extLst>
      <p:ext uri="{BB962C8B-B14F-4D97-AF65-F5344CB8AC3E}">
        <p14:creationId xmlns:p14="http://schemas.microsoft.com/office/powerpoint/2010/main" val="2518894981"/>
      </p:ext>
    </p:extLst>
  </p:cSld>
  <p:clrMapOvr>
    <a:masterClrMapping/>
  </p:clrMapOvr>
  <p:transition advTm="6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fade">
                                      <p:cBhvr>
                                        <p:cTn id="10" dur="2000"/>
                                        <p:tgtEl>
                                          <p:spTgt spid="2048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fade">
                                      <p:cBhvr>
                                        <p:cTn id="13" dur="2000"/>
                                        <p:tgtEl>
                                          <p:spTgt spid="2048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483">
                                            <p:txEl>
                                              <p:pRg st="3" end="3"/>
                                            </p:txEl>
                                          </p:spTgt>
                                        </p:tgtEl>
                                        <p:attrNameLst>
                                          <p:attrName>style.visibility</p:attrName>
                                        </p:attrNameLst>
                                      </p:cBhvr>
                                      <p:to>
                                        <p:strVal val="visible"/>
                                      </p:to>
                                    </p:set>
                                    <p:animEffect transition="in" filter="fade">
                                      <p:cBhvr>
                                        <p:cTn id="16" dur="2000"/>
                                        <p:tgtEl>
                                          <p:spTgt spid="2048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animEffect transition="in" filter="fade">
                                      <p:cBhvr>
                                        <p:cTn id="19" dur="2000"/>
                                        <p:tgtEl>
                                          <p:spTgt spid="2048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483">
                                            <p:txEl>
                                              <p:pRg st="6" end="6"/>
                                            </p:txEl>
                                          </p:spTgt>
                                        </p:tgtEl>
                                        <p:attrNameLst>
                                          <p:attrName>style.visibility</p:attrName>
                                        </p:attrNameLst>
                                      </p:cBhvr>
                                      <p:to>
                                        <p:strVal val="visible"/>
                                      </p:to>
                                    </p:set>
                                    <p:animEffect transition="in" filter="fade">
                                      <p:cBhvr>
                                        <p:cTn id="24" dur="2000"/>
                                        <p:tgtEl>
                                          <p:spTgt spid="2048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483">
                                            <p:txEl>
                                              <p:pRg st="8" end="8"/>
                                            </p:txEl>
                                          </p:spTgt>
                                        </p:tgtEl>
                                        <p:attrNameLst>
                                          <p:attrName>style.visibility</p:attrName>
                                        </p:attrNameLst>
                                      </p:cBhvr>
                                      <p:to>
                                        <p:strVal val="visible"/>
                                      </p:to>
                                    </p:set>
                                    <p:animEffect transition="in" filter="fade">
                                      <p:cBhvr>
                                        <p:cTn id="27" dur="2000"/>
                                        <p:tgtEl>
                                          <p:spTgt spid="2048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483">
                                            <p:txEl>
                                              <p:pRg st="9" end="9"/>
                                            </p:txEl>
                                          </p:spTgt>
                                        </p:tgtEl>
                                        <p:attrNameLst>
                                          <p:attrName>style.visibility</p:attrName>
                                        </p:attrNameLst>
                                      </p:cBhvr>
                                      <p:to>
                                        <p:strVal val="visible"/>
                                      </p:to>
                                    </p:set>
                                    <p:animEffect transition="in" filter="fade">
                                      <p:cBhvr>
                                        <p:cTn id="30" dur="2000"/>
                                        <p:tgtEl>
                                          <p:spTgt spid="20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350628" y="365125"/>
            <a:ext cx="10003172" cy="1325563"/>
          </a:xfrm>
        </p:spPr>
        <p:txBody>
          <a:bodyPr>
            <a:normAutofit/>
          </a:bodyPr>
          <a:lstStyle/>
          <a:p>
            <a:pPr eaLnBrk="1" hangingPunct="1">
              <a:defRPr/>
            </a:pPr>
            <a:r>
              <a:rPr lang="en-US" b="1" dirty="0"/>
              <a:t>Suicide Prevention</a:t>
            </a:r>
            <a:r>
              <a:rPr lang="en-US" sz="4000" b="1" dirty="0"/>
              <a:t/>
            </a:r>
            <a:br>
              <a:rPr lang="en-US" sz="4000" b="1" dirty="0"/>
            </a:br>
            <a:r>
              <a:rPr lang="en-US" sz="4000" b="1" dirty="0"/>
              <a:t> Suicide Risk Factors</a:t>
            </a:r>
            <a:r>
              <a:rPr lang="en-US" sz="2800" b="1" dirty="0"/>
              <a:t> </a:t>
            </a:r>
          </a:p>
        </p:txBody>
      </p:sp>
      <p:sp>
        <p:nvSpPr>
          <p:cNvPr id="118787" name="Rectangle 3"/>
          <p:cNvSpPr>
            <a:spLocks noGrp="1" noChangeArrowheads="1"/>
          </p:cNvSpPr>
          <p:nvPr>
            <p:ph sz="quarter" idx="1"/>
          </p:nvPr>
        </p:nvSpPr>
        <p:spPr>
          <a:xfrm>
            <a:off x="1350628" y="1842403"/>
            <a:ext cx="10515600" cy="4351338"/>
          </a:xfrm>
        </p:spPr>
        <p:txBody>
          <a:bodyPr>
            <a:normAutofit/>
          </a:bodyPr>
          <a:lstStyle/>
          <a:p>
            <a:r>
              <a:rPr lang="en-US" sz="2400" dirty="0"/>
              <a:t>Factors that may </a:t>
            </a:r>
            <a:r>
              <a:rPr lang="en-US" sz="2400" i="1" dirty="0"/>
              <a:t>INCREASE</a:t>
            </a:r>
            <a:r>
              <a:rPr lang="en-US" sz="2400" dirty="0"/>
              <a:t> risk</a:t>
            </a:r>
            <a:br>
              <a:rPr lang="en-US" sz="2400" dirty="0"/>
            </a:br>
            <a:endParaRPr lang="en-US" sz="2400" dirty="0"/>
          </a:p>
          <a:p>
            <a:pPr lvl="1"/>
            <a:r>
              <a:rPr lang="en-US" dirty="0"/>
              <a:t>Current ideation, intent, plan, access to means</a:t>
            </a:r>
          </a:p>
          <a:p>
            <a:pPr lvl="1"/>
            <a:r>
              <a:rPr lang="en-US" dirty="0"/>
              <a:t>Previous suicide attempt or attempts</a:t>
            </a:r>
            <a:endParaRPr lang="en-US" dirty="0">
              <a:solidFill>
                <a:srgbClr val="FF0000"/>
              </a:solidFill>
            </a:endParaRPr>
          </a:p>
          <a:p>
            <a:pPr lvl="1"/>
            <a:r>
              <a:rPr lang="en-US" dirty="0"/>
              <a:t>Alcohol/Substance abuse</a:t>
            </a:r>
            <a:endParaRPr lang="en-US" dirty="0">
              <a:solidFill>
                <a:srgbClr val="FF0000"/>
              </a:solidFill>
            </a:endParaRPr>
          </a:p>
          <a:p>
            <a:pPr lvl="1"/>
            <a:r>
              <a:rPr lang="en-US" dirty="0"/>
              <a:t>Previous history of psychiatric diagnosis</a:t>
            </a:r>
          </a:p>
          <a:p>
            <a:pPr lvl="1"/>
            <a:r>
              <a:rPr lang="en-US" dirty="0"/>
              <a:t>Impulsivity and poor self control </a:t>
            </a:r>
            <a:endParaRPr lang="en-US" dirty="0">
              <a:solidFill>
                <a:srgbClr val="FF0000"/>
              </a:solidFill>
            </a:endParaRPr>
          </a:p>
          <a:p>
            <a:pPr lvl="1"/>
            <a:r>
              <a:rPr lang="en-US" dirty="0"/>
              <a:t>Hopelessness-presence, duration, severity</a:t>
            </a:r>
            <a:endParaRPr lang="en-US" dirty="0">
              <a:solidFill>
                <a:srgbClr val="FF0000"/>
              </a:solidFill>
            </a:endParaRPr>
          </a:p>
          <a:p>
            <a:pPr lvl="1"/>
            <a:r>
              <a:rPr lang="en-US" dirty="0"/>
              <a:t>Recent losses-physical, financial, personal</a:t>
            </a:r>
            <a:endParaRPr lang="en-US" dirty="0">
              <a:solidFill>
                <a:srgbClr val="FF0000"/>
              </a:solidFill>
            </a:endParaRPr>
          </a:p>
          <a:p>
            <a:pPr marL="0" indent="0">
              <a:buNone/>
              <a:defRPr/>
            </a:pPr>
            <a:endParaRPr lang="en-US" dirty="0"/>
          </a:p>
        </p:txBody>
      </p:sp>
    </p:spTree>
    <p:extLst>
      <p:ext uri="{BB962C8B-B14F-4D97-AF65-F5344CB8AC3E}">
        <p14:creationId xmlns:p14="http://schemas.microsoft.com/office/powerpoint/2010/main" val="4121773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817" y="398681"/>
            <a:ext cx="10515600" cy="1325563"/>
          </a:xfrm>
        </p:spPr>
        <p:txBody>
          <a:bodyPr>
            <a:normAutofit/>
          </a:bodyPr>
          <a:lstStyle/>
          <a:p>
            <a:r>
              <a:rPr lang="en-US" b="1" dirty="0"/>
              <a:t>Suicide Prevention</a:t>
            </a:r>
            <a:br>
              <a:rPr lang="en-US" b="1" dirty="0"/>
            </a:br>
            <a:r>
              <a:rPr lang="en-US" b="1" dirty="0"/>
              <a:t> Suicide Risk Factors</a:t>
            </a:r>
            <a:r>
              <a:rPr lang="en-US" sz="3200" b="1" dirty="0"/>
              <a:t> </a:t>
            </a:r>
            <a:endParaRPr lang="en-US" dirty="0"/>
          </a:p>
        </p:txBody>
      </p:sp>
      <p:sp>
        <p:nvSpPr>
          <p:cNvPr id="3" name="Content Placeholder 2"/>
          <p:cNvSpPr>
            <a:spLocks noGrp="1"/>
          </p:cNvSpPr>
          <p:nvPr>
            <p:ph sz="quarter" idx="1"/>
          </p:nvPr>
        </p:nvSpPr>
        <p:spPr/>
        <p:txBody>
          <a:bodyPr>
            <a:normAutofit/>
          </a:bodyPr>
          <a:lstStyle/>
          <a:p>
            <a:pPr lvl="1"/>
            <a:endParaRPr lang="en-US" dirty="0"/>
          </a:p>
          <a:p>
            <a:pPr lvl="1"/>
            <a:r>
              <a:rPr lang="en-US" dirty="0"/>
              <a:t>Recent discharge from an inpatient unit</a:t>
            </a:r>
          </a:p>
          <a:p>
            <a:pPr lvl="1"/>
            <a:r>
              <a:rPr lang="en-US" dirty="0"/>
              <a:t>Family history of suicide</a:t>
            </a:r>
          </a:p>
          <a:p>
            <a:pPr lvl="1"/>
            <a:r>
              <a:rPr lang="en-US" dirty="0"/>
              <a:t>History of abuse (physical, sexual or emotional)</a:t>
            </a:r>
          </a:p>
          <a:p>
            <a:pPr lvl="1"/>
            <a:r>
              <a:rPr lang="en-US" dirty="0"/>
              <a:t>Co-morbid health problems, especially a newly diagnosed problem or worsening symptoms increased pain</a:t>
            </a:r>
            <a:endParaRPr lang="en-US" dirty="0">
              <a:solidFill>
                <a:srgbClr val="FF0000"/>
              </a:solidFill>
            </a:endParaRPr>
          </a:p>
          <a:p>
            <a:pPr lvl="1"/>
            <a:r>
              <a:rPr lang="en-US" dirty="0"/>
              <a:t>Age, gender, race (elderly or young adult, unmarried, white, male, living alone)</a:t>
            </a:r>
          </a:p>
          <a:p>
            <a:pPr lvl="1"/>
            <a:r>
              <a:rPr lang="en-US" dirty="0"/>
              <a:t>Same-sex sexual orientation </a:t>
            </a:r>
          </a:p>
          <a:p>
            <a:pPr marL="0" indent="0">
              <a:buNone/>
            </a:pPr>
            <a:endParaRPr lang="en-US" dirty="0"/>
          </a:p>
        </p:txBody>
      </p:sp>
    </p:spTree>
    <p:extLst>
      <p:ext uri="{BB962C8B-B14F-4D97-AF65-F5344CB8AC3E}">
        <p14:creationId xmlns:p14="http://schemas.microsoft.com/office/powerpoint/2010/main" val="2238966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341540" y="381903"/>
            <a:ext cx="9983598" cy="1325563"/>
          </a:xfrm>
        </p:spPr>
        <p:txBody>
          <a:bodyPr>
            <a:normAutofit/>
          </a:bodyPr>
          <a:lstStyle/>
          <a:p>
            <a:pPr eaLnBrk="1" hangingPunct="1">
              <a:defRPr/>
            </a:pPr>
            <a:r>
              <a:rPr lang="en-US" b="1" dirty="0"/>
              <a:t>Suicide Prevention</a:t>
            </a:r>
            <a:r>
              <a:rPr lang="en-US" sz="4000" b="1" dirty="0"/>
              <a:t/>
            </a:r>
            <a:br>
              <a:rPr lang="en-US" sz="4000" b="1" dirty="0"/>
            </a:br>
            <a:r>
              <a:rPr lang="en-US" sz="4000" b="1" dirty="0"/>
              <a:t> </a:t>
            </a:r>
            <a:r>
              <a:rPr lang="en-US" sz="2800" b="1" dirty="0"/>
              <a:t>Factors that may increase risks</a:t>
            </a:r>
          </a:p>
        </p:txBody>
      </p:sp>
      <p:sp>
        <p:nvSpPr>
          <p:cNvPr id="119811" name="Rectangle 3"/>
          <p:cNvSpPr>
            <a:spLocks noGrp="1" noChangeArrowheads="1"/>
          </p:cNvSpPr>
          <p:nvPr>
            <p:ph sz="quarter" idx="1"/>
          </p:nvPr>
        </p:nvSpPr>
        <p:spPr>
          <a:xfrm>
            <a:off x="1341540" y="2085683"/>
            <a:ext cx="10515600" cy="4351338"/>
          </a:xfrm>
        </p:spPr>
        <p:txBody>
          <a:bodyPr>
            <a:normAutofit/>
          </a:bodyPr>
          <a:lstStyle/>
          <a:p>
            <a:pPr eaLnBrk="1" hangingPunct="1">
              <a:buFontTx/>
              <a:buNone/>
              <a:defRPr/>
            </a:pPr>
            <a:r>
              <a:rPr lang="en-US" dirty="0"/>
              <a:t>Veteran specific risks:</a:t>
            </a:r>
          </a:p>
          <a:p>
            <a:pPr eaLnBrk="1" hangingPunct="1">
              <a:buFontTx/>
              <a:buNone/>
              <a:defRPr/>
            </a:pPr>
            <a:endParaRPr lang="en-US" dirty="0"/>
          </a:p>
          <a:p>
            <a:pPr lvl="1">
              <a:defRPr/>
            </a:pPr>
            <a:r>
              <a:rPr lang="en-US" dirty="0"/>
              <a:t>Frequent deployments</a:t>
            </a:r>
          </a:p>
          <a:p>
            <a:pPr lvl="1">
              <a:defRPr/>
            </a:pPr>
            <a:r>
              <a:rPr lang="en-US" dirty="0"/>
              <a:t>Deployments to hostile environments</a:t>
            </a:r>
          </a:p>
          <a:p>
            <a:pPr lvl="1">
              <a:defRPr/>
            </a:pPr>
            <a:r>
              <a:rPr lang="en-US" dirty="0"/>
              <a:t>Exposure to extreme stress</a:t>
            </a:r>
          </a:p>
          <a:p>
            <a:pPr lvl="1">
              <a:defRPr/>
            </a:pPr>
            <a:r>
              <a:rPr lang="en-US" dirty="0"/>
              <a:t>Physical/sexual assault while in the service (not limited to women)</a:t>
            </a:r>
          </a:p>
          <a:p>
            <a:pPr lvl="1">
              <a:defRPr/>
            </a:pPr>
            <a:r>
              <a:rPr lang="en-US" dirty="0"/>
              <a:t>Length of deployments</a:t>
            </a:r>
          </a:p>
          <a:p>
            <a:pPr lvl="1">
              <a:defRPr/>
            </a:pPr>
            <a:r>
              <a:rPr lang="en-US" dirty="0"/>
              <a:t>Service related injury</a:t>
            </a:r>
          </a:p>
          <a:p>
            <a:pPr eaLnBrk="1" hangingPunct="1">
              <a:buFontTx/>
              <a:buNone/>
              <a:defRPr/>
            </a:pPr>
            <a:endParaRPr lang="en-US" dirty="0"/>
          </a:p>
          <a:p>
            <a:pPr eaLnBrk="1" hangingPunct="1">
              <a:buFontTx/>
              <a:buNone/>
              <a:defRPr/>
            </a:pPr>
            <a:endParaRPr lang="en-US" dirty="0"/>
          </a:p>
        </p:txBody>
      </p:sp>
    </p:spTree>
    <p:extLst>
      <p:ext uri="{BB962C8B-B14F-4D97-AF65-F5344CB8AC3E}">
        <p14:creationId xmlns:p14="http://schemas.microsoft.com/office/powerpoint/2010/main" val="1126071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288759" y="356736"/>
            <a:ext cx="9731928" cy="1325563"/>
          </a:xfrm>
        </p:spPr>
        <p:txBody>
          <a:bodyPr>
            <a:normAutofit/>
          </a:bodyPr>
          <a:lstStyle/>
          <a:p>
            <a:pPr eaLnBrk="1" hangingPunct="1">
              <a:defRPr/>
            </a:pPr>
            <a:r>
              <a:rPr lang="en-US" b="1" dirty="0"/>
              <a:t>Suicide Prevention</a:t>
            </a:r>
            <a:r>
              <a:rPr lang="en-US" sz="4000" b="1" dirty="0"/>
              <a:t/>
            </a:r>
            <a:br>
              <a:rPr lang="en-US" sz="4000" b="1" dirty="0"/>
            </a:br>
            <a:r>
              <a:rPr lang="en-US" sz="4000" b="1" dirty="0"/>
              <a:t> </a:t>
            </a:r>
            <a:r>
              <a:rPr lang="en-US" sz="3200" b="1" dirty="0"/>
              <a:t>S</a:t>
            </a:r>
            <a:r>
              <a:rPr lang="en-US" sz="2800" b="1" dirty="0"/>
              <a:t>igns of suicidal thinking</a:t>
            </a:r>
          </a:p>
        </p:txBody>
      </p:sp>
      <p:sp>
        <p:nvSpPr>
          <p:cNvPr id="121859" name="Rectangle 3"/>
          <p:cNvSpPr>
            <a:spLocks noGrp="1" noChangeArrowheads="1"/>
          </p:cNvSpPr>
          <p:nvPr>
            <p:ph sz="quarter" idx="1"/>
          </p:nvPr>
        </p:nvSpPr>
        <p:spPr>
          <a:xfrm>
            <a:off x="1288759" y="2052128"/>
            <a:ext cx="10515600" cy="4351338"/>
          </a:xfrm>
        </p:spPr>
        <p:txBody>
          <a:bodyPr>
            <a:normAutofit/>
          </a:bodyPr>
          <a:lstStyle/>
          <a:p>
            <a:pPr marL="609600" indent="-609600">
              <a:buNone/>
            </a:pPr>
            <a:r>
              <a:rPr lang="en-US" dirty="0"/>
              <a:t>Acute Warning Signs and Symptoms:</a:t>
            </a:r>
            <a:endParaRPr lang="en-US" dirty="0">
              <a:solidFill>
                <a:srgbClr val="FFFF00"/>
              </a:solidFill>
            </a:endParaRPr>
          </a:p>
          <a:p>
            <a:pPr marL="609600" indent="-609600">
              <a:buNone/>
            </a:pPr>
            <a:r>
              <a:rPr lang="en-US" sz="2000" dirty="0"/>
              <a:t> </a:t>
            </a:r>
          </a:p>
          <a:p>
            <a:pPr marL="909828" lvl="2" indent="-342900"/>
            <a:r>
              <a:rPr lang="en-US" sz="2100" dirty="0"/>
              <a:t>Threatening to hurt or kill self</a:t>
            </a:r>
          </a:p>
          <a:p>
            <a:pPr marL="609600" indent="-609600">
              <a:buFont typeface="Wingdings" charset="2"/>
              <a:buChar char="§"/>
            </a:pPr>
            <a:endParaRPr lang="en-US" sz="2400" dirty="0"/>
          </a:p>
          <a:p>
            <a:pPr marL="909828" lvl="2" indent="-342900"/>
            <a:r>
              <a:rPr lang="en-US" sz="2100" dirty="0"/>
              <a:t>Looking for ways to kill self</a:t>
            </a:r>
          </a:p>
          <a:p>
            <a:pPr marL="609600" indent="-609600">
              <a:buFont typeface="Wingdings" charset="2"/>
              <a:buChar char="§"/>
            </a:pPr>
            <a:endParaRPr lang="en-US" sz="2400" dirty="0"/>
          </a:p>
          <a:p>
            <a:pPr marL="909828" lvl="2" indent="-342900"/>
            <a:r>
              <a:rPr lang="en-US" sz="2100" dirty="0"/>
              <a:t>Seeking access to pills, weapons or other means</a:t>
            </a:r>
          </a:p>
          <a:p>
            <a:pPr marL="609600" indent="-609600">
              <a:buFont typeface="Wingdings" charset="2"/>
              <a:buChar char="§"/>
            </a:pPr>
            <a:endParaRPr lang="en-US" sz="2400" dirty="0"/>
          </a:p>
          <a:p>
            <a:pPr marL="909828" lvl="2" indent="-342900"/>
            <a:r>
              <a:rPr lang="en-US" sz="2100" dirty="0"/>
              <a:t>Talking or writing about death, dying or suicide</a:t>
            </a:r>
          </a:p>
        </p:txBody>
      </p:sp>
    </p:spTree>
    <p:extLst>
      <p:ext uri="{BB962C8B-B14F-4D97-AF65-F5344CB8AC3E}">
        <p14:creationId xmlns:p14="http://schemas.microsoft.com/office/powerpoint/2010/main" val="2358991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352" y="363524"/>
            <a:ext cx="8591725" cy="1139825"/>
          </a:xfrm>
        </p:spPr>
        <p:txBody>
          <a:bodyPr>
            <a:noAutofit/>
          </a:bodyPr>
          <a:lstStyle/>
          <a:p>
            <a:r>
              <a:rPr lang="en-US" dirty="0"/>
              <a:t>Suicide Prevention</a:t>
            </a:r>
            <a:br>
              <a:rPr lang="en-US" dirty="0"/>
            </a:br>
            <a:r>
              <a:rPr lang="en-US" dirty="0"/>
              <a:t> Signs of Suicidal Thinking</a:t>
            </a:r>
          </a:p>
        </p:txBody>
      </p:sp>
      <p:sp>
        <p:nvSpPr>
          <p:cNvPr id="3" name="Content Placeholder 2"/>
          <p:cNvSpPr>
            <a:spLocks noGrp="1"/>
          </p:cNvSpPr>
          <p:nvPr>
            <p:ph sz="quarter" idx="1"/>
          </p:nvPr>
        </p:nvSpPr>
        <p:spPr>
          <a:xfrm>
            <a:off x="1560352" y="2026961"/>
            <a:ext cx="10515600" cy="4351338"/>
          </a:xfrm>
        </p:spPr>
        <p:txBody>
          <a:bodyPr>
            <a:normAutofit lnSpcReduction="10000"/>
          </a:bodyPr>
          <a:lstStyle/>
          <a:p>
            <a:pPr marL="0" indent="0">
              <a:buNone/>
            </a:pPr>
            <a:r>
              <a:rPr lang="en-US" dirty="0"/>
              <a:t>Additional Important Warning Signs:</a:t>
            </a:r>
          </a:p>
          <a:p>
            <a:endParaRPr lang="en-US" sz="1800" dirty="0"/>
          </a:p>
          <a:p>
            <a:pPr lvl="1"/>
            <a:r>
              <a:rPr lang="en-US" dirty="0"/>
              <a:t>Hopelessness</a:t>
            </a:r>
            <a:endParaRPr lang="en-US" dirty="0">
              <a:solidFill>
                <a:srgbClr val="FF0000"/>
              </a:solidFill>
            </a:endParaRPr>
          </a:p>
          <a:p>
            <a:pPr>
              <a:buFont typeface="Wingdings" pitchFamily="2" charset="2"/>
              <a:buChar char="§"/>
            </a:pPr>
            <a:endParaRPr lang="en-US" sz="2400" dirty="0"/>
          </a:p>
          <a:p>
            <a:pPr lvl="1"/>
            <a:r>
              <a:rPr lang="en-US" dirty="0"/>
              <a:t>Rage, anger, seeking revenge</a:t>
            </a:r>
          </a:p>
          <a:p>
            <a:pPr>
              <a:buFont typeface="Wingdings" pitchFamily="2" charset="2"/>
              <a:buChar char="§"/>
            </a:pPr>
            <a:endParaRPr lang="en-US" sz="2400" dirty="0"/>
          </a:p>
          <a:p>
            <a:pPr lvl="1"/>
            <a:r>
              <a:rPr lang="en-US" dirty="0"/>
              <a:t>Acting reckless or engaging in risky activities</a:t>
            </a:r>
          </a:p>
          <a:p>
            <a:pPr lvl="1">
              <a:buNone/>
            </a:pPr>
            <a:endParaRPr lang="en-US" dirty="0"/>
          </a:p>
          <a:p>
            <a:pPr lvl="1"/>
            <a:r>
              <a:rPr lang="en-US" dirty="0"/>
              <a:t>Feeling trapped</a:t>
            </a:r>
          </a:p>
          <a:p>
            <a:pPr marL="609600" indent="-609600"/>
            <a:endParaRPr lang="en-US" sz="2400" dirty="0"/>
          </a:p>
          <a:p>
            <a:pPr lvl="1"/>
            <a:r>
              <a:rPr lang="en-US" dirty="0"/>
              <a:t>Increasing drug or alcohol abuse</a:t>
            </a:r>
            <a:endParaRPr lang="en-US" dirty="0">
              <a:solidFill>
                <a:srgbClr val="FF0000"/>
              </a:solidFill>
            </a:endParaRPr>
          </a:p>
          <a:p>
            <a:endParaRPr lang="en-US" dirty="0"/>
          </a:p>
        </p:txBody>
      </p:sp>
    </p:spTree>
    <p:extLst>
      <p:ext uri="{BB962C8B-B14F-4D97-AF65-F5344CB8AC3E}">
        <p14:creationId xmlns:p14="http://schemas.microsoft.com/office/powerpoint/2010/main" val="1626908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092" y="381903"/>
            <a:ext cx="10515600" cy="1325563"/>
          </a:xfrm>
        </p:spPr>
        <p:txBody>
          <a:bodyPr>
            <a:normAutofit/>
          </a:bodyPr>
          <a:lstStyle/>
          <a:p>
            <a:r>
              <a:rPr lang="en-US" dirty="0"/>
              <a:t>Suicide Prevention</a:t>
            </a:r>
            <a:br>
              <a:rPr lang="en-US" dirty="0"/>
            </a:br>
            <a:r>
              <a:rPr lang="en-US" dirty="0"/>
              <a:t> Signs of Suicidal Thinking</a:t>
            </a:r>
          </a:p>
        </p:txBody>
      </p:sp>
      <p:sp>
        <p:nvSpPr>
          <p:cNvPr id="3" name="Content Placeholder 2"/>
          <p:cNvSpPr>
            <a:spLocks noGrp="1"/>
          </p:cNvSpPr>
          <p:nvPr>
            <p:ph sz="quarter" idx="1"/>
          </p:nvPr>
        </p:nvSpPr>
        <p:spPr>
          <a:xfrm>
            <a:off x="1073092" y="2068906"/>
            <a:ext cx="10515600" cy="4351338"/>
          </a:xfrm>
        </p:spPr>
        <p:txBody>
          <a:bodyPr>
            <a:normAutofit fontScale="85000" lnSpcReduction="20000"/>
          </a:bodyPr>
          <a:lstStyle/>
          <a:p>
            <a:pPr marL="609600" indent="-609600">
              <a:buNone/>
            </a:pPr>
            <a:r>
              <a:rPr lang="en-US" dirty="0"/>
              <a:t>Additional Important Warning Signs:</a:t>
            </a:r>
          </a:p>
          <a:p>
            <a:pPr marL="609600" indent="-609600">
              <a:buFont typeface="Wingdings" pitchFamily="2" charset="2"/>
              <a:buChar char="§"/>
            </a:pPr>
            <a:endParaRPr lang="en-US" sz="2000" dirty="0"/>
          </a:p>
          <a:p>
            <a:pPr marL="635508" lvl="1" indent="-342900"/>
            <a:r>
              <a:rPr lang="en-US" dirty="0"/>
              <a:t>Withdrawing from friends, family and society (Social Isolation)</a:t>
            </a:r>
            <a:endParaRPr lang="en-US" dirty="0">
              <a:solidFill>
                <a:srgbClr val="FF0000"/>
              </a:solidFill>
            </a:endParaRPr>
          </a:p>
          <a:p>
            <a:pPr marL="609600" indent="-609600">
              <a:buFont typeface="Wingdings" pitchFamily="2" charset="2"/>
              <a:buChar char="§"/>
            </a:pPr>
            <a:endParaRPr lang="en-US" sz="2400" dirty="0"/>
          </a:p>
          <a:p>
            <a:pPr marL="635508" lvl="1" indent="-342900"/>
            <a:r>
              <a:rPr lang="en-US" dirty="0"/>
              <a:t>Anxiety, agitation</a:t>
            </a:r>
          </a:p>
          <a:p>
            <a:pPr marL="609600" indent="-609600">
              <a:buFont typeface="Wingdings" pitchFamily="2" charset="2"/>
              <a:buChar char="§"/>
            </a:pPr>
            <a:endParaRPr lang="en-US" sz="2400" dirty="0"/>
          </a:p>
          <a:p>
            <a:pPr marL="635508" lvl="1" indent="-342900"/>
            <a:r>
              <a:rPr lang="en-US" dirty="0"/>
              <a:t>Dramatic changes in mood</a:t>
            </a:r>
          </a:p>
          <a:p>
            <a:pPr marL="609600" indent="-609600">
              <a:buFont typeface="Wingdings" pitchFamily="2" charset="2"/>
              <a:buChar char="§"/>
            </a:pPr>
            <a:endParaRPr lang="en-US" sz="2400" dirty="0"/>
          </a:p>
          <a:p>
            <a:pPr marL="635508" lvl="1" indent="-342900"/>
            <a:r>
              <a:rPr lang="en-US" dirty="0"/>
              <a:t>Feeling there is no reason for living, no sense of purpose in life</a:t>
            </a:r>
            <a:endParaRPr lang="en-US" dirty="0">
              <a:solidFill>
                <a:srgbClr val="FF0000"/>
              </a:solidFill>
            </a:endParaRPr>
          </a:p>
          <a:p>
            <a:pPr marL="609600" indent="-609600">
              <a:buFont typeface="Wingdings" pitchFamily="2" charset="2"/>
              <a:buChar char="§"/>
            </a:pPr>
            <a:endParaRPr lang="en-US" sz="2400" dirty="0"/>
          </a:p>
          <a:p>
            <a:pPr marL="635508" lvl="1" indent="-342900"/>
            <a:r>
              <a:rPr lang="en-US" dirty="0"/>
              <a:t>Difficulty sleeping or sleeping all the time</a:t>
            </a:r>
          </a:p>
          <a:p>
            <a:pPr marL="609600" indent="-609600">
              <a:buFont typeface="Wingdings" pitchFamily="2" charset="2"/>
              <a:buChar char="§"/>
            </a:pPr>
            <a:endParaRPr lang="en-US" sz="2400" dirty="0"/>
          </a:p>
          <a:p>
            <a:pPr marL="635508" lvl="1" indent="-342900"/>
            <a:r>
              <a:rPr lang="en-US" dirty="0"/>
              <a:t>Giving away possessions </a:t>
            </a:r>
          </a:p>
          <a:p>
            <a:pPr marL="0" indent="0">
              <a:buNone/>
            </a:pPr>
            <a:endParaRPr lang="en-US" dirty="0"/>
          </a:p>
        </p:txBody>
      </p:sp>
    </p:spTree>
    <p:extLst>
      <p:ext uri="{BB962C8B-B14F-4D97-AF65-F5344CB8AC3E}">
        <p14:creationId xmlns:p14="http://schemas.microsoft.com/office/powerpoint/2010/main" val="225225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314" y="365125"/>
            <a:ext cx="9908097" cy="1325563"/>
          </a:xfrm>
        </p:spPr>
        <p:txBody>
          <a:bodyPr/>
          <a:lstStyle/>
          <a:p>
            <a:r>
              <a:rPr lang="en-US" dirty="0"/>
              <a:t>Youth Warning Signs</a:t>
            </a:r>
          </a:p>
        </p:txBody>
      </p:sp>
      <p:sp>
        <p:nvSpPr>
          <p:cNvPr id="3" name="Content Placeholder 2"/>
          <p:cNvSpPr>
            <a:spLocks noGrp="1"/>
          </p:cNvSpPr>
          <p:nvPr>
            <p:ph sz="quarter" idx="1"/>
          </p:nvPr>
        </p:nvSpPr>
        <p:spPr>
          <a:xfrm>
            <a:off x="1056314" y="2136018"/>
            <a:ext cx="10515600" cy="4351338"/>
          </a:xfrm>
        </p:spPr>
        <p:txBody>
          <a:bodyPr/>
          <a:lstStyle/>
          <a:p>
            <a:r>
              <a:rPr lang="en-US" dirty="0"/>
              <a:t>Typically can be more subtle, but similar to adults</a:t>
            </a:r>
          </a:p>
          <a:p>
            <a:r>
              <a:rPr lang="en-US" dirty="0"/>
              <a:t>Signs of depression, such as moodiness, hopelessness, withdrawal </a:t>
            </a:r>
          </a:p>
          <a:p>
            <a:r>
              <a:rPr lang="en-US" dirty="0"/>
              <a:t>Hinting at not being around in the future or saying good-bye</a:t>
            </a:r>
          </a:p>
          <a:p>
            <a:r>
              <a:rPr lang="en-US" dirty="0"/>
              <a:t>a recent death or suicide of a friend or family member </a:t>
            </a:r>
          </a:p>
          <a:p>
            <a:r>
              <a:rPr lang="en-US" dirty="0"/>
              <a:t>news reports of other suicides by young people in the same school or community </a:t>
            </a:r>
          </a:p>
          <a:p>
            <a:endParaRPr lang="en-US" dirty="0"/>
          </a:p>
        </p:txBody>
      </p:sp>
    </p:spTree>
    <p:extLst>
      <p:ext uri="{BB962C8B-B14F-4D97-AF65-F5344CB8AC3E}">
        <p14:creationId xmlns:p14="http://schemas.microsoft.com/office/powerpoint/2010/main" val="3307352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232" y="398681"/>
            <a:ext cx="9580927" cy="1325563"/>
          </a:xfrm>
        </p:spPr>
        <p:txBody>
          <a:bodyPr>
            <a:normAutofit/>
          </a:bodyPr>
          <a:lstStyle/>
          <a:p>
            <a:r>
              <a:rPr lang="en-US" dirty="0"/>
              <a:t>Suicide Prevention</a:t>
            </a:r>
            <a:br>
              <a:rPr lang="en-US" dirty="0"/>
            </a:br>
            <a:r>
              <a:rPr lang="en-US" dirty="0"/>
              <a:t>Psychosocial Stressors</a:t>
            </a:r>
          </a:p>
        </p:txBody>
      </p:sp>
      <p:sp>
        <p:nvSpPr>
          <p:cNvPr id="3" name="Content Placeholder 2"/>
          <p:cNvSpPr>
            <a:spLocks noGrp="1"/>
          </p:cNvSpPr>
          <p:nvPr>
            <p:ph sz="quarter" idx="1"/>
          </p:nvPr>
        </p:nvSpPr>
        <p:spPr>
          <a:xfrm>
            <a:off x="1463344" y="2172749"/>
            <a:ext cx="7822277" cy="3993159"/>
          </a:xfrm>
        </p:spPr>
        <p:txBody>
          <a:bodyPr/>
          <a:lstStyle/>
          <a:p>
            <a:pPr algn="ctr">
              <a:buNone/>
            </a:pPr>
            <a:r>
              <a:rPr lang="en-US" dirty="0">
                <a:solidFill>
                  <a:schemeClr val="accent1">
                    <a:lumMod val="75000"/>
                  </a:schemeClr>
                </a:solidFill>
              </a:rPr>
              <a:t>Interpersonal Stressors</a:t>
            </a:r>
          </a:p>
          <a:p>
            <a:pPr algn="ctr">
              <a:buNone/>
            </a:pPr>
            <a:endParaRPr lang="en-US" dirty="0">
              <a:solidFill>
                <a:schemeClr val="accent1">
                  <a:lumMod val="40000"/>
                  <a:lumOff val="60000"/>
                </a:schemeClr>
              </a:solidFill>
            </a:endParaRPr>
          </a:p>
          <a:p>
            <a:pPr>
              <a:buNone/>
            </a:pPr>
            <a:r>
              <a:rPr lang="en-US" dirty="0"/>
              <a:t> Conflict</a:t>
            </a:r>
          </a:p>
          <a:p>
            <a:pPr lvl="2"/>
            <a:r>
              <a:rPr lang="en-US" sz="2100" dirty="0"/>
              <a:t>Marital Conflict</a:t>
            </a:r>
          </a:p>
          <a:p>
            <a:pPr lvl="2"/>
            <a:r>
              <a:rPr lang="en-US" sz="2100" dirty="0"/>
              <a:t>Family Conflict</a:t>
            </a:r>
            <a:endParaRPr lang="en-US" sz="2100" dirty="0">
              <a:solidFill>
                <a:srgbClr val="FF0000"/>
              </a:solidFill>
            </a:endParaRPr>
          </a:p>
          <a:p>
            <a:pPr lvl="2"/>
            <a:r>
              <a:rPr lang="en-US" sz="2100" dirty="0"/>
              <a:t>Peer Conflict</a:t>
            </a:r>
          </a:p>
          <a:p>
            <a:pPr lvl="2"/>
            <a:r>
              <a:rPr lang="en-US" sz="2100" dirty="0"/>
              <a:t>Workplace Conflict</a:t>
            </a:r>
          </a:p>
          <a:p>
            <a:endParaRPr lang="en-US" dirty="0"/>
          </a:p>
          <a:p>
            <a:endParaRPr lang="en-US" dirty="0"/>
          </a:p>
          <a:p>
            <a:pPr>
              <a:buNone/>
            </a:pPr>
            <a:endParaRPr lang="en-US" dirty="0"/>
          </a:p>
        </p:txBody>
      </p:sp>
    </p:spTree>
    <p:extLst>
      <p:ext uri="{BB962C8B-B14F-4D97-AF65-F5344CB8AC3E}">
        <p14:creationId xmlns:p14="http://schemas.microsoft.com/office/powerpoint/2010/main" val="273516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E7E23D-9DBB-48E7-B2F5-A004FAEC5E3C}"/>
              </a:ext>
            </a:extLst>
          </p:cNvPr>
          <p:cNvSpPr>
            <a:spLocks noGrp="1"/>
          </p:cNvSpPr>
          <p:nvPr>
            <p:ph type="title"/>
          </p:nvPr>
        </p:nvSpPr>
        <p:spPr/>
        <p:txBody>
          <a:bodyPr/>
          <a:lstStyle/>
          <a:p>
            <a:r>
              <a:rPr lang="en-US" dirty="0"/>
              <a:t>Mood Disorders</a:t>
            </a:r>
          </a:p>
        </p:txBody>
      </p:sp>
      <p:pic>
        <p:nvPicPr>
          <p:cNvPr id="4" name="Content Placeholder 3">
            <a:extLst>
              <a:ext uri="{FF2B5EF4-FFF2-40B4-BE49-F238E27FC236}">
                <a16:creationId xmlns:a16="http://schemas.microsoft.com/office/drawing/2014/main" xmlns="" id="{BBADDBDD-CDD1-4027-9D31-AFF7944F46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228" y="2352501"/>
            <a:ext cx="9022578" cy="3441469"/>
          </a:xfrm>
        </p:spPr>
      </p:pic>
    </p:spTree>
    <p:extLst>
      <p:ext uri="{BB962C8B-B14F-4D97-AF65-F5344CB8AC3E}">
        <p14:creationId xmlns:p14="http://schemas.microsoft.com/office/powerpoint/2010/main" val="702960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595" y="440626"/>
            <a:ext cx="9815818" cy="1325563"/>
          </a:xfrm>
        </p:spPr>
        <p:txBody>
          <a:bodyPr/>
          <a:lstStyle/>
          <a:p>
            <a:r>
              <a:rPr lang="en-US" dirty="0"/>
              <a:t>Psychosocial Specific to Youth</a:t>
            </a:r>
          </a:p>
        </p:txBody>
      </p:sp>
      <p:sp>
        <p:nvSpPr>
          <p:cNvPr id="3" name="Content Placeholder 2"/>
          <p:cNvSpPr>
            <a:spLocks noGrp="1"/>
          </p:cNvSpPr>
          <p:nvPr>
            <p:ph sz="quarter" idx="1"/>
          </p:nvPr>
        </p:nvSpPr>
        <p:spPr>
          <a:xfrm>
            <a:off x="1299595" y="2555466"/>
            <a:ext cx="10515600" cy="3300049"/>
          </a:xfrm>
        </p:spPr>
        <p:txBody>
          <a:bodyPr/>
          <a:lstStyle/>
          <a:p>
            <a:r>
              <a:rPr lang="en-US" dirty="0"/>
              <a:t>a recent break-up with a boyfriend or girlfriend</a:t>
            </a:r>
            <a:br>
              <a:rPr lang="en-US" dirty="0"/>
            </a:br>
            <a:endParaRPr lang="en-US" dirty="0"/>
          </a:p>
          <a:p>
            <a:r>
              <a:rPr lang="en-US" dirty="0"/>
              <a:t> conflict with parents </a:t>
            </a:r>
          </a:p>
        </p:txBody>
      </p:sp>
    </p:spTree>
    <p:extLst>
      <p:ext uri="{BB962C8B-B14F-4D97-AF65-F5344CB8AC3E}">
        <p14:creationId xmlns:p14="http://schemas.microsoft.com/office/powerpoint/2010/main" val="1204321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259" y="381903"/>
            <a:ext cx="9815818" cy="1325563"/>
          </a:xfrm>
        </p:spPr>
        <p:txBody>
          <a:bodyPr>
            <a:normAutofit/>
          </a:bodyPr>
          <a:lstStyle/>
          <a:p>
            <a:r>
              <a:rPr lang="en-US" dirty="0"/>
              <a:t>Suicide Prevention</a:t>
            </a:r>
            <a:br>
              <a:rPr lang="en-US" dirty="0"/>
            </a:br>
            <a:r>
              <a:rPr lang="en-US" dirty="0"/>
              <a:t>What to ask?</a:t>
            </a:r>
          </a:p>
        </p:txBody>
      </p:sp>
      <p:sp>
        <p:nvSpPr>
          <p:cNvPr id="3" name="Content Placeholder 2"/>
          <p:cNvSpPr>
            <a:spLocks noGrp="1"/>
          </p:cNvSpPr>
          <p:nvPr>
            <p:ph sz="quarter" idx="1"/>
          </p:nvPr>
        </p:nvSpPr>
        <p:spPr>
          <a:xfrm>
            <a:off x="1098259" y="2144407"/>
            <a:ext cx="10515600" cy="4351338"/>
          </a:xfrm>
        </p:spPr>
        <p:txBody>
          <a:bodyPr>
            <a:normAutofit/>
          </a:bodyPr>
          <a:lstStyle/>
          <a:p>
            <a:pPr marL="274320" indent="-274320">
              <a:buClr>
                <a:schemeClr val="accent3"/>
              </a:buClr>
              <a:buNone/>
              <a:defRPr/>
            </a:pPr>
            <a:r>
              <a:rPr lang="en-US" sz="2400" dirty="0"/>
              <a:t>Losses ,Trauma, and Conflict</a:t>
            </a:r>
          </a:p>
          <a:p>
            <a:pPr marL="342900" indent="-342900">
              <a:buClr>
                <a:schemeClr val="accent2"/>
              </a:buClr>
              <a:buSzPct val="94000"/>
              <a:buFont typeface="Wingdings" charset="2"/>
              <a:buChar char="§"/>
              <a:defRPr/>
            </a:pPr>
            <a:r>
              <a:rPr lang="en-US" sz="2400" dirty="0"/>
              <a:t>Have you experienced any recent losses?</a:t>
            </a:r>
          </a:p>
          <a:p>
            <a:pPr marL="342900" indent="-342900">
              <a:buClr>
                <a:schemeClr val="accent2"/>
              </a:buClr>
              <a:buSzPct val="94000"/>
              <a:buFont typeface="Wingdings" charset="2"/>
              <a:buChar char="§"/>
              <a:defRPr/>
            </a:pPr>
            <a:r>
              <a:rPr lang="en-US" sz="2400" dirty="0"/>
              <a:t>Has anything made you sad/angry/fearful recently?</a:t>
            </a:r>
          </a:p>
          <a:p>
            <a:pPr marL="342900" indent="-342900">
              <a:buClr>
                <a:schemeClr val="accent2"/>
              </a:buClr>
              <a:buSzPct val="94000"/>
              <a:buFont typeface="Wingdings" charset="2"/>
              <a:buChar char="§"/>
              <a:defRPr/>
            </a:pPr>
            <a:r>
              <a:rPr lang="en-US" sz="2400" dirty="0"/>
              <a:t>How is your family life?  Work? Retirement?</a:t>
            </a:r>
          </a:p>
          <a:p>
            <a:pPr marL="274320" indent="-274320">
              <a:buClr>
                <a:schemeClr val="accent3"/>
              </a:buClr>
              <a:buNone/>
              <a:defRPr/>
            </a:pPr>
            <a:endParaRPr lang="en-US" sz="2400" dirty="0"/>
          </a:p>
          <a:p>
            <a:pPr marL="274320" indent="-274320">
              <a:buClr>
                <a:schemeClr val="accent3"/>
              </a:buClr>
              <a:buNone/>
              <a:defRPr/>
            </a:pPr>
            <a:r>
              <a:rPr lang="en-US" sz="2400" dirty="0"/>
              <a:t>Social Functioning</a:t>
            </a:r>
          </a:p>
          <a:p>
            <a:pPr marL="342900" indent="-342900">
              <a:buClr>
                <a:schemeClr val="accent2"/>
              </a:buClr>
              <a:buSzPct val="95000"/>
              <a:buFont typeface="Wingdings" charset="2"/>
              <a:buChar char="§"/>
              <a:defRPr/>
            </a:pPr>
            <a:r>
              <a:rPr lang="en-US" sz="2400" dirty="0"/>
              <a:t>Would you say you spend more time with yourself or with others?  Why?</a:t>
            </a:r>
          </a:p>
          <a:p>
            <a:pPr marL="342900" indent="-342900">
              <a:buClr>
                <a:schemeClr val="accent2"/>
              </a:buClr>
              <a:buSzPct val="95000"/>
              <a:buFont typeface="Wingdings" charset="2"/>
              <a:buChar char="§"/>
              <a:defRPr/>
            </a:pPr>
            <a:r>
              <a:rPr lang="en-US" sz="2400" dirty="0"/>
              <a:t>Do you enjoy doing things  more with others or by yourself?  How often?</a:t>
            </a:r>
          </a:p>
          <a:p>
            <a:pPr marL="274320" indent="-274320">
              <a:buClr>
                <a:schemeClr val="accent3"/>
              </a:buClr>
              <a:buNone/>
              <a:defRPr/>
            </a:pPr>
            <a:endParaRPr lang="en-US" sz="1800" dirty="0"/>
          </a:p>
        </p:txBody>
      </p:sp>
    </p:spTree>
    <p:extLst>
      <p:ext uri="{BB962C8B-B14F-4D97-AF65-F5344CB8AC3E}">
        <p14:creationId xmlns:p14="http://schemas.microsoft.com/office/powerpoint/2010/main" val="290894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037" y="373514"/>
            <a:ext cx="9413147" cy="1325563"/>
          </a:xfrm>
        </p:spPr>
        <p:txBody>
          <a:bodyPr>
            <a:normAutofit/>
          </a:bodyPr>
          <a:lstStyle/>
          <a:p>
            <a:r>
              <a:rPr lang="en-US" dirty="0"/>
              <a:t>Suicide Prevention</a:t>
            </a:r>
            <a:br>
              <a:rPr lang="en-US" dirty="0"/>
            </a:br>
            <a:r>
              <a:rPr lang="en-US" dirty="0"/>
              <a:t>Psychosocial Stressors</a:t>
            </a:r>
          </a:p>
        </p:txBody>
      </p:sp>
      <p:sp>
        <p:nvSpPr>
          <p:cNvPr id="3" name="Content Placeholder 2"/>
          <p:cNvSpPr>
            <a:spLocks noGrp="1"/>
          </p:cNvSpPr>
          <p:nvPr>
            <p:ph sz="quarter" idx="1"/>
          </p:nvPr>
        </p:nvSpPr>
        <p:spPr>
          <a:xfrm>
            <a:off x="1115037" y="2119240"/>
            <a:ext cx="10515600" cy="4351338"/>
          </a:xfrm>
        </p:spPr>
        <p:txBody>
          <a:bodyPr>
            <a:normAutofit/>
          </a:bodyPr>
          <a:lstStyle/>
          <a:p>
            <a:pPr algn="ctr">
              <a:buNone/>
            </a:pPr>
            <a:r>
              <a:rPr lang="en-US" dirty="0">
                <a:solidFill>
                  <a:srgbClr val="B48200"/>
                </a:solidFill>
              </a:rPr>
              <a:t>Interpersonal Stressors</a:t>
            </a:r>
          </a:p>
          <a:p>
            <a:pPr marL="274320" indent="-274320">
              <a:buClr>
                <a:schemeClr val="accent3"/>
              </a:buClr>
              <a:buFont typeface="Wingdings 2"/>
              <a:buChar char=""/>
              <a:defRPr/>
            </a:pPr>
            <a:endParaRPr lang="en-US" sz="1600" dirty="0"/>
          </a:p>
          <a:p>
            <a:pPr marL="0" indent="0">
              <a:buClr>
                <a:schemeClr val="accent3"/>
              </a:buClr>
              <a:buNone/>
              <a:defRPr/>
            </a:pPr>
            <a:r>
              <a:rPr lang="en-US" sz="2400" dirty="0"/>
              <a:t>Loss</a:t>
            </a:r>
          </a:p>
          <a:p>
            <a:pPr marL="1010412" lvl="2" indent="-342900">
              <a:buSzPct val="95000"/>
              <a:defRPr/>
            </a:pPr>
            <a:r>
              <a:rPr lang="en-US" sz="2100" dirty="0"/>
              <a:t>Death of a loved one</a:t>
            </a:r>
            <a:endParaRPr lang="en-US" sz="2100" dirty="0">
              <a:solidFill>
                <a:srgbClr val="FF0000"/>
              </a:solidFill>
            </a:endParaRPr>
          </a:p>
          <a:p>
            <a:pPr marL="1010412" lvl="2" indent="-342900">
              <a:buSzPct val="95000"/>
              <a:defRPr/>
            </a:pPr>
            <a:r>
              <a:rPr lang="en-US" sz="2100" dirty="0"/>
              <a:t>Divorce/Separation</a:t>
            </a:r>
          </a:p>
          <a:p>
            <a:pPr marL="1010412" lvl="2" indent="-342900">
              <a:buSzPct val="95000"/>
              <a:defRPr/>
            </a:pPr>
            <a:r>
              <a:rPr lang="en-US" sz="2100" dirty="0"/>
              <a:t>Relationship Breakup</a:t>
            </a:r>
          </a:p>
          <a:p>
            <a:pPr marL="1010412" lvl="2" indent="-342900">
              <a:buSzPct val="95000"/>
              <a:defRPr/>
            </a:pPr>
            <a:r>
              <a:rPr lang="en-US" sz="2100" dirty="0"/>
              <a:t>Loss of job (Retirement ,loss of Independence)</a:t>
            </a:r>
            <a:endParaRPr lang="en-US" sz="2100" dirty="0">
              <a:solidFill>
                <a:srgbClr val="FF0000"/>
              </a:solidFill>
            </a:endParaRPr>
          </a:p>
          <a:p>
            <a:pPr marL="1010412" lvl="2" indent="-342900">
              <a:buSzPct val="95000"/>
              <a:defRPr/>
            </a:pPr>
            <a:r>
              <a:rPr lang="en-US" sz="2100" dirty="0"/>
              <a:t>Loss of home (declining health, assisted living, Retirement home)</a:t>
            </a:r>
            <a:endParaRPr lang="en-US" sz="2100" dirty="0">
              <a:solidFill>
                <a:srgbClr val="FF0000"/>
              </a:solidFill>
            </a:endParaRPr>
          </a:p>
          <a:p>
            <a:pPr marL="1010412" lvl="2" indent="-342900">
              <a:buSzPct val="95000"/>
              <a:defRPr/>
            </a:pPr>
            <a:r>
              <a:rPr lang="en-US" sz="2100" dirty="0"/>
              <a:t>Major Financial loss (Retirement)</a:t>
            </a:r>
            <a:endParaRPr lang="en-US" sz="1300" dirty="0">
              <a:solidFill>
                <a:srgbClr val="FF0000"/>
              </a:solidFill>
            </a:endParaRPr>
          </a:p>
          <a:p>
            <a:pPr marL="274320" indent="-274320">
              <a:buClr>
                <a:schemeClr val="accent3"/>
              </a:buClr>
              <a:buFont typeface="Wingdings" pitchFamily="2" charset="2"/>
              <a:buChar char="q"/>
              <a:defRPr/>
            </a:pPr>
            <a:endParaRPr lang="en-US" dirty="0"/>
          </a:p>
        </p:txBody>
      </p:sp>
    </p:spTree>
    <p:extLst>
      <p:ext uri="{BB962C8B-B14F-4D97-AF65-F5344CB8AC3E}">
        <p14:creationId xmlns:p14="http://schemas.microsoft.com/office/powerpoint/2010/main" val="2573766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4703" y="373514"/>
            <a:ext cx="9589316" cy="1325563"/>
          </a:xfrm>
        </p:spPr>
        <p:txBody>
          <a:bodyPr>
            <a:normAutofit/>
          </a:bodyPr>
          <a:lstStyle/>
          <a:p>
            <a:pPr eaLnBrk="1" hangingPunct="1"/>
            <a:r>
              <a:rPr lang="en-US" sz="3600" b="1" dirty="0"/>
              <a:t>PROTECTIVE FACTORS</a:t>
            </a:r>
          </a:p>
        </p:txBody>
      </p:sp>
      <p:sp>
        <p:nvSpPr>
          <p:cNvPr id="26627" name="Rectangle 3"/>
          <p:cNvSpPr>
            <a:spLocks noGrp="1" noChangeArrowheads="1"/>
          </p:cNvSpPr>
          <p:nvPr>
            <p:ph sz="quarter" idx="1"/>
          </p:nvPr>
        </p:nvSpPr>
        <p:spPr>
          <a:xfrm>
            <a:off x="1064703" y="1850792"/>
            <a:ext cx="10515600" cy="4351338"/>
          </a:xfrm>
        </p:spPr>
        <p:txBody>
          <a:bodyPr>
            <a:normAutofit/>
          </a:bodyPr>
          <a:lstStyle/>
          <a:p>
            <a:pPr eaLnBrk="1" hangingPunct="1">
              <a:buFontTx/>
              <a:buNone/>
            </a:pPr>
            <a:r>
              <a:rPr lang="en-US" dirty="0">
                <a:effectLst/>
              </a:rPr>
              <a:t>	</a:t>
            </a:r>
            <a:r>
              <a:rPr lang="en-US" dirty="0"/>
              <a:t>Protective factors, even if present, may not counteract significant acute risk</a:t>
            </a:r>
          </a:p>
          <a:p>
            <a:pPr eaLnBrk="1" hangingPunct="1">
              <a:buFontTx/>
              <a:buNone/>
            </a:pPr>
            <a:endParaRPr lang="en-US" dirty="0"/>
          </a:p>
          <a:p>
            <a:pPr eaLnBrk="1" hangingPunct="1">
              <a:buClr>
                <a:schemeClr val="accent2"/>
              </a:buClr>
              <a:buSzPct val="75000"/>
            </a:pPr>
            <a:r>
              <a:rPr lang="en-US" sz="2400" b="1" dirty="0">
                <a:solidFill>
                  <a:schemeClr val="tx2">
                    <a:lumMod val="50000"/>
                  </a:schemeClr>
                </a:solidFill>
              </a:rPr>
              <a:t>Internal:</a:t>
            </a:r>
            <a:r>
              <a:rPr lang="en-US" sz="2400" b="1" dirty="0"/>
              <a:t> </a:t>
            </a:r>
            <a:r>
              <a:rPr lang="en-US" sz="2400" dirty="0"/>
              <a:t>ability to cope with stress, religious beliefs, frustration tolerance, absence of psychosis</a:t>
            </a:r>
            <a:br>
              <a:rPr lang="en-US" sz="2400" dirty="0"/>
            </a:br>
            <a:endParaRPr lang="en-US" sz="2400" dirty="0"/>
          </a:p>
          <a:p>
            <a:pPr eaLnBrk="1" hangingPunct="1">
              <a:buClr>
                <a:schemeClr val="accent2"/>
              </a:buClr>
              <a:buSzPct val="75000"/>
            </a:pPr>
            <a:r>
              <a:rPr lang="en-US" sz="2400" b="1" dirty="0">
                <a:solidFill>
                  <a:schemeClr val="tx2">
                    <a:lumMod val="50000"/>
                  </a:schemeClr>
                </a:solidFill>
              </a:rPr>
              <a:t>External: </a:t>
            </a:r>
            <a:r>
              <a:rPr lang="en-US" sz="2400" dirty="0"/>
              <a:t>responsibility to children or beloved pets, positive therapeutic relationships, social supports</a:t>
            </a:r>
            <a:br>
              <a:rPr lang="en-US" sz="2400" dirty="0"/>
            </a:br>
            <a:endParaRPr lang="en-US" sz="2400" dirty="0"/>
          </a:p>
          <a:p>
            <a:pPr eaLnBrk="1" hangingPunct="1">
              <a:buClr>
                <a:schemeClr val="accent2"/>
              </a:buClr>
              <a:buSzPct val="75000"/>
            </a:pPr>
            <a:r>
              <a:rPr lang="en-US" sz="2400" b="1" dirty="0">
                <a:solidFill>
                  <a:schemeClr val="tx2">
                    <a:lumMod val="50000"/>
                  </a:schemeClr>
                </a:solidFill>
              </a:rPr>
              <a:t>Ask:</a:t>
            </a:r>
            <a:r>
              <a:rPr lang="en-US" sz="2400" b="1" dirty="0">
                <a:solidFill>
                  <a:srgbClr val="FFFF00"/>
                </a:solidFill>
              </a:rPr>
              <a:t> </a:t>
            </a:r>
            <a:r>
              <a:rPr lang="en-US" sz="2400" dirty="0"/>
              <a:t>Is there anything that would prevent or keep you from harming yourself?</a:t>
            </a:r>
          </a:p>
        </p:txBody>
      </p:sp>
    </p:spTree>
    <p:extLst>
      <p:ext uri="{BB962C8B-B14F-4D97-AF65-F5344CB8AC3E}">
        <p14:creationId xmlns:p14="http://schemas.microsoft.com/office/powerpoint/2010/main" val="401243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595" y="398681"/>
            <a:ext cx="10084266" cy="1325563"/>
          </a:xfrm>
        </p:spPr>
        <p:txBody>
          <a:bodyPr>
            <a:normAutofit/>
          </a:bodyPr>
          <a:lstStyle/>
          <a:p>
            <a:r>
              <a:rPr lang="en-US" dirty="0"/>
              <a:t>Suicide Prevention</a:t>
            </a:r>
            <a:br>
              <a:rPr lang="en-US" dirty="0"/>
            </a:br>
            <a:r>
              <a:rPr lang="en-US" dirty="0"/>
              <a:t>Asking the Questionsking the question </a:t>
            </a:r>
          </a:p>
        </p:txBody>
      </p:sp>
      <p:sp>
        <p:nvSpPr>
          <p:cNvPr id="3" name="Content Placeholder 2"/>
          <p:cNvSpPr>
            <a:spLocks noGrp="1"/>
          </p:cNvSpPr>
          <p:nvPr>
            <p:ph sz="quarter" idx="1"/>
          </p:nvPr>
        </p:nvSpPr>
        <p:spPr>
          <a:xfrm>
            <a:off x="1299595" y="2018572"/>
            <a:ext cx="10515600" cy="4180892"/>
          </a:xfrm>
        </p:spPr>
        <p:txBody>
          <a:bodyPr>
            <a:normAutofit/>
          </a:bodyPr>
          <a:lstStyle/>
          <a:p>
            <a:pPr marL="609600" indent="-609600">
              <a:buNone/>
            </a:pPr>
            <a:endParaRPr lang="en-US" b="1" dirty="0"/>
          </a:p>
          <a:p>
            <a:pPr marL="609600" indent="-609600">
              <a:buNone/>
            </a:pPr>
            <a:r>
              <a:rPr lang="en-US" b="1" dirty="0"/>
              <a:t>Know how to ask the most important question of all:</a:t>
            </a:r>
          </a:p>
          <a:p>
            <a:pPr marL="609600" indent="-609600">
              <a:buNone/>
            </a:pPr>
            <a:endParaRPr lang="en-US" b="1" i="1" dirty="0"/>
          </a:p>
          <a:p>
            <a:pPr marL="609600" indent="-609600">
              <a:buNone/>
            </a:pPr>
            <a:r>
              <a:rPr lang="en-US" b="1" i="1" dirty="0"/>
              <a:t>	Are you thinking of killing yourself?</a:t>
            </a:r>
            <a:endParaRPr lang="en-US" dirty="0"/>
          </a:p>
          <a:p>
            <a:pPr marL="609600" indent="-609600">
              <a:buNone/>
            </a:pPr>
            <a:endParaRPr lang="en-US" dirty="0"/>
          </a:p>
          <a:p>
            <a:pPr marL="609600" indent="-609600">
              <a:buNone/>
            </a:pPr>
            <a:r>
              <a:rPr lang="en-US" dirty="0"/>
              <a:t>Or</a:t>
            </a:r>
          </a:p>
          <a:p>
            <a:pPr marL="609600" indent="-609600">
              <a:buNone/>
            </a:pPr>
            <a:endParaRPr lang="en-US" dirty="0"/>
          </a:p>
          <a:p>
            <a:pPr marL="609600" indent="-609600">
              <a:buNone/>
            </a:pPr>
            <a:r>
              <a:rPr lang="en-US" b="1" dirty="0"/>
              <a:t>Do you have thoughts about taking your own life?</a:t>
            </a:r>
          </a:p>
        </p:txBody>
      </p:sp>
    </p:spTree>
    <p:extLst>
      <p:ext uri="{BB962C8B-B14F-4D97-AF65-F5344CB8AC3E}">
        <p14:creationId xmlns:p14="http://schemas.microsoft.com/office/powerpoint/2010/main" val="99000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617" y="381903"/>
            <a:ext cx="10008765" cy="1325563"/>
          </a:xfrm>
        </p:spPr>
        <p:txBody>
          <a:bodyPr>
            <a:normAutofit/>
          </a:bodyPr>
          <a:lstStyle/>
          <a:p>
            <a:r>
              <a:rPr lang="en-US" dirty="0"/>
              <a:t>Suicide Prevention</a:t>
            </a:r>
            <a:br>
              <a:rPr lang="en-US" dirty="0"/>
            </a:br>
            <a:r>
              <a:rPr lang="en-US" dirty="0"/>
              <a:t>Asking the Questionsking the question </a:t>
            </a:r>
          </a:p>
        </p:txBody>
      </p:sp>
      <p:sp>
        <p:nvSpPr>
          <p:cNvPr id="3" name="Content Placeholder 2"/>
          <p:cNvSpPr>
            <a:spLocks noGrp="1"/>
          </p:cNvSpPr>
          <p:nvPr>
            <p:ph sz="quarter" idx="1"/>
          </p:nvPr>
        </p:nvSpPr>
        <p:spPr>
          <a:xfrm>
            <a:off x="1091617" y="1842403"/>
            <a:ext cx="10515600" cy="4351338"/>
          </a:xfrm>
        </p:spPr>
        <p:txBody>
          <a:bodyPr>
            <a:normAutofit lnSpcReduction="10000"/>
          </a:bodyPr>
          <a:lstStyle/>
          <a:p>
            <a:pPr marL="609600" indent="-609600">
              <a:buNone/>
            </a:pPr>
            <a:endParaRPr lang="en-US" sz="2400" b="1" dirty="0"/>
          </a:p>
          <a:p>
            <a:pPr marL="609600" indent="-609600">
              <a:buNone/>
            </a:pPr>
            <a:endParaRPr lang="en-US" sz="2400" b="1" dirty="0"/>
          </a:p>
          <a:p>
            <a:pPr marL="609600" indent="-609600">
              <a:buNone/>
            </a:pPr>
            <a:r>
              <a:rPr lang="en-US" sz="2400" b="1" dirty="0"/>
              <a:t>DO</a:t>
            </a:r>
            <a:r>
              <a:rPr lang="en-US" sz="2400" dirty="0"/>
              <a:t> ask the question  if you’ve identified warning signs</a:t>
            </a:r>
          </a:p>
          <a:p>
            <a:pPr marL="609600" indent="-609600">
              <a:buNone/>
            </a:pPr>
            <a:r>
              <a:rPr lang="en-US" sz="2400" dirty="0"/>
              <a:t>or symptoms</a:t>
            </a:r>
          </a:p>
          <a:p>
            <a:pPr marL="609600" indent="-609600">
              <a:buFont typeface="Wingdings" pitchFamily="2" charset="2"/>
              <a:buChar char="§"/>
            </a:pPr>
            <a:endParaRPr lang="en-US" sz="2400" dirty="0"/>
          </a:p>
          <a:p>
            <a:pPr marL="609600" indent="-609600">
              <a:buNone/>
            </a:pPr>
            <a:r>
              <a:rPr lang="en-US" sz="2400" b="1" dirty="0"/>
              <a:t>DO</a:t>
            </a:r>
            <a:r>
              <a:rPr lang="en-US" sz="2400" dirty="0"/>
              <a:t> ask the question in such a way that is natural and</a:t>
            </a:r>
          </a:p>
          <a:p>
            <a:pPr marL="609600" indent="-609600">
              <a:buNone/>
            </a:pPr>
            <a:r>
              <a:rPr lang="en-US" sz="2400" dirty="0"/>
              <a:t>flows with the conversation</a:t>
            </a:r>
          </a:p>
          <a:p>
            <a:pPr marL="609600" indent="-609600">
              <a:buNone/>
            </a:pPr>
            <a:endParaRPr lang="en-US" sz="2400" dirty="0"/>
          </a:p>
          <a:p>
            <a:pPr marL="609600" indent="-609600">
              <a:buNone/>
            </a:pPr>
            <a:r>
              <a:rPr lang="en-US" sz="2400" b="1" dirty="0"/>
              <a:t>DON’T</a:t>
            </a:r>
            <a:r>
              <a:rPr lang="en-US" sz="2400" dirty="0"/>
              <a:t> ask the question as though you are looking for a</a:t>
            </a:r>
          </a:p>
          <a:p>
            <a:pPr marL="609600" indent="-609600">
              <a:buNone/>
            </a:pPr>
            <a:r>
              <a:rPr lang="en-US" sz="2400" dirty="0"/>
              <a:t>“no” answer. “You aren’t thinking of killing yourself are you?”</a:t>
            </a:r>
          </a:p>
          <a:p>
            <a:pPr marL="609600" indent="-609600">
              <a:buNone/>
            </a:pPr>
            <a:endParaRPr lang="en-US" sz="2400" dirty="0"/>
          </a:p>
          <a:p>
            <a:pPr marL="0" indent="0">
              <a:buNone/>
            </a:pPr>
            <a:endParaRPr lang="en-US" dirty="0"/>
          </a:p>
        </p:txBody>
      </p:sp>
    </p:spTree>
    <p:extLst>
      <p:ext uri="{BB962C8B-B14F-4D97-AF65-F5344CB8AC3E}">
        <p14:creationId xmlns:p14="http://schemas.microsoft.com/office/powerpoint/2010/main" val="162786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672" y="381903"/>
            <a:ext cx="10092655" cy="1325563"/>
          </a:xfrm>
        </p:spPr>
        <p:txBody>
          <a:bodyPr>
            <a:normAutofit/>
          </a:bodyPr>
          <a:lstStyle/>
          <a:p>
            <a:r>
              <a:rPr lang="en-US" sz="3600" dirty="0"/>
              <a:t>Suicide Prevention</a:t>
            </a:r>
            <a:br>
              <a:rPr lang="en-US" sz="3600" dirty="0"/>
            </a:br>
            <a:r>
              <a:rPr lang="en-US" sz="3600" dirty="0"/>
              <a:t>Asking the Questionsking the question </a:t>
            </a:r>
          </a:p>
        </p:txBody>
      </p:sp>
      <p:sp>
        <p:nvSpPr>
          <p:cNvPr id="3" name="Content Placeholder 2"/>
          <p:cNvSpPr>
            <a:spLocks noGrp="1"/>
          </p:cNvSpPr>
          <p:nvPr>
            <p:ph sz="quarter" idx="1"/>
          </p:nvPr>
        </p:nvSpPr>
        <p:spPr>
          <a:xfrm>
            <a:off x="1049672" y="1842403"/>
            <a:ext cx="10515600" cy="4351338"/>
          </a:xfrm>
        </p:spPr>
        <p:txBody>
          <a:bodyPr>
            <a:normAutofit lnSpcReduction="10000"/>
          </a:bodyPr>
          <a:lstStyle/>
          <a:p>
            <a:pPr marL="609600" indent="-609600">
              <a:lnSpc>
                <a:spcPct val="80000"/>
              </a:lnSpc>
              <a:buNone/>
            </a:pPr>
            <a:endParaRPr lang="en-US" sz="2000" dirty="0"/>
          </a:p>
          <a:p>
            <a:pPr marL="609600" indent="-609600">
              <a:lnSpc>
                <a:spcPct val="80000"/>
              </a:lnSpc>
              <a:buNone/>
            </a:pPr>
            <a:r>
              <a:rPr lang="en-US" dirty="0"/>
              <a:t>Things to consider when you talk with the person:</a:t>
            </a:r>
          </a:p>
          <a:p>
            <a:pPr marL="609600" indent="-609600">
              <a:lnSpc>
                <a:spcPct val="80000"/>
              </a:lnSpc>
              <a:buNone/>
            </a:pPr>
            <a:r>
              <a:rPr lang="en-US" sz="2000" dirty="0"/>
              <a:t> </a:t>
            </a:r>
            <a:endParaRPr lang="en-US" sz="2000" b="1" dirty="0"/>
          </a:p>
          <a:p>
            <a:pPr marL="902208" lvl="1" indent="-609600">
              <a:lnSpc>
                <a:spcPct val="80000"/>
              </a:lnSpc>
              <a:buFont typeface="Wingdings" pitchFamily="2" charset="2"/>
              <a:buChar char="§"/>
            </a:pPr>
            <a:r>
              <a:rPr lang="en-US" sz="1600" dirty="0"/>
              <a:t>	</a:t>
            </a:r>
            <a:r>
              <a:rPr lang="en-US" dirty="0"/>
              <a:t>Remain calm</a:t>
            </a:r>
          </a:p>
          <a:p>
            <a:pPr marL="902208" lvl="1" indent="-609600">
              <a:lnSpc>
                <a:spcPct val="80000"/>
              </a:lnSpc>
              <a:buFont typeface="Wingdings" pitchFamily="2" charset="2"/>
              <a:buChar char="§"/>
            </a:pPr>
            <a:r>
              <a:rPr lang="en-US" dirty="0"/>
              <a:t>	Listen more than you speak</a:t>
            </a:r>
          </a:p>
          <a:p>
            <a:pPr marL="902208" lvl="1" indent="-609600">
              <a:lnSpc>
                <a:spcPct val="80000"/>
              </a:lnSpc>
              <a:buFont typeface="Wingdings" pitchFamily="2" charset="2"/>
              <a:buChar char="§"/>
            </a:pPr>
            <a:r>
              <a:rPr lang="en-US" dirty="0"/>
              <a:t>	Maintain eye contact</a:t>
            </a:r>
          </a:p>
          <a:p>
            <a:pPr marL="902208" lvl="1" indent="-609600">
              <a:lnSpc>
                <a:spcPct val="80000"/>
              </a:lnSpc>
              <a:buFont typeface="Wingdings" pitchFamily="2" charset="2"/>
              <a:buChar char="§"/>
            </a:pPr>
            <a:r>
              <a:rPr lang="en-US" dirty="0"/>
              <a:t>	Act with confidence</a:t>
            </a:r>
          </a:p>
          <a:p>
            <a:pPr marL="902208" lvl="1" indent="-609600">
              <a:lnSpc>
                <a:spcPct val="80000"/>
              </a:lnSpc>
              <a:buFont typeface="Wingdings" pitchFamily="2" charset="2"/>
              <a:buChar char="§"/>
            </a:pPr>
            <a:r>
              <a:rPr lang="en-US" dirty="0"/>
              <a:t>	Do not argue</a:t>
            </a:r>
          </a:p>
          <a:p>
            <a:pPr marL="902208" lvl="1" indent="-609600">
              <a:lnSpc>
                <a:spcPct val="80000"/>
              </a:lnSpc>
              <a:buFont typeface="Wingdings" pitchFamily="2" charset="2"/>
              <a:buChar char="§"/>
            </a:pPr>
            <a:r>
              <a:rPr lang="en-US" dirty="0"/>
              <a:t>	Use open body language</a:t>
            </a:r>
          </a:p>
          <a:p>
            <a:pPr marL="902208" lvl="1" indent="-609600">
              <a:lnSpc>
                <a:spcPct val="80000"/>
              </a:lnSpc>
              <a:buFont typeface="Wingdings" pitchFamily="2" charset="2"/>
              <a:buChar char="§"/>
            </a:pPr>
            <a:r>
              <a:rPr lang="en-US" dirty="0"/>
              <a:t>	Limit questions-let the person do the talking</a:t>
            </a:r>
          </a:p>
          <a:p>
            <a:pPr marL="902208" lvl="1" indent="-609600">
              <a:lnSpc>
                <a:spcPct val="80000"/>
              </a:lnSpc>
              <a:buFont typeface="Wingdings" pitchFamily="2" charset="2"/>
              <a:buChar char="§"/>
            </a:pPr>
            <a:r>
              <a:rPr lang="en-US" dirty="0"/>
              <a:t>	Use supportive - encouraging comments</a:t>
            </a:r>
          </a:p>
          <a:p>
            <a:pPr marL="902208" lvl="1" indent="-609600">
              <a:lnSpc>
                <a:spcPct val="80000"/>
              </a:lnSpc>
              <a:buFont typeface="Wingdings" pitchFamily="2" charset="2"/>
              <a:buChar char="§"/>
            </a:pPr>
            <a:r>
              <a:rPr lang="en-US" dirty="0"/>
              <a:t>	Be honest –there are no quick solutions but   </a:t>
            </a:r>
          </a:p>
          <a:p>
            <a:pPr marL="609600" indent="-609600">
              <a:lnSpc>
                <a:spcPct val="80000"/>
              </a:lnSpc>
              <a:buNone/>
            </a:pPr>
            <a:r>
              <a:rPr lang="en-US" sz="2400" dirty="0"/>
              <a:t>        		help is available</a:t>
            </a:r>
          </a:p>
          <a:p>
            <a:pPr marL="0" indent="0">
              <a:buNone/>
            </a:pPr>
            <a:endParaRPr lang="en-US" dirty="0"/>
          </a:p>
        </p:txBody>
      </p:sp>
    </p:spTree>
    <p:extLst>
      <p:ext uri="{BB962C8B-B14F-4D97-AF65-F5344CB8AC3E}">
        <p14:creationId xmlns:p14="http://schemas.microsoft.com/office/powerpoint/2010/main" val="1982814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189" y="415459"/>
            <a:ext cx="10235268" cy="1325563"/>
          </a:xfrm>
        </p:spPr>
        <p:txBody>
          <a:bodyPr>
            <a:normAutofit/>
          </a:bodyPr>
          <a:lstStyle/>
          <a:p>
            <a:r>
              <a:rPr lang="en-US" dirty="0"/>
              <a:t>Suicide Prevention</a:t>
            </a:r>
            <a:br>
              <a:rPr lang="en-US" dirty="0"/>
            </a:br>
            <a:r>
              <a:rPr lang="en-US" dirty="0"/>
              <a:t>Validate the person’s experience</a:t>
            </a:r>
          </a:p>
        </p:txBody>
      </p:sp>
      <p:sp>
        <p:nvSpPr>
          <p:cNvPr id="3" name="Content Placeholder 2"/>
          <p:cNvSpPr>
            <a:spLocks noGrp="1"/>
          </p:cNvSpPr>
          <p:nvPr>
            <p:ph sz="quarter" idx="1"/>
          </p:nvPr>
        </p:nvSpPr>
        <p:spPr>
          <a:xfrm>
            <a:off x="1321189" y="2253464"/>
            <a:ext cx="9534699" cy="3962778"/>
          </a:xfrm>
        </p:spPr>
        <p:txBody>
          <a:bodyPr/>
          <a:lstStyle/>
          <a:p>
            <a:pPr marL="609600" indent="-609600">
              <a:buNone/>
            </a:pPr>
            <a:endParaRPr lang="en-US" sz="2000" dirty="0"/>
          </a:p>
          <a:p>
            <a:pPr marL="609600" indent="-609600">
              <a:buNone/>
            </a:pPr>
            <a:r>
              <a:rPr lang="en-US" dirty="0"/>
              <a:t>Validation means:</a:t>
            </a:r>
          </a:p>
          <a:p>
            <a:pPr marL="609600" indent="-609600">
              <a:buNone/>
            </a:pPr>
            <a:endParaRPr lang="en-US" sz="2000" dirty="0"/>
          </a:p>
          <a:p>
            <a:pPr marL="609600" indent="-609600">
              <a:buFont typeface="Wingdings" pitchFamily="2" charset="2"/>
              <a:buChar char="§"/>
            </a:pPr>
            <a:r>
              <a:rPr lang="en-US" sz="2400" dirty="0"/>
              <a:t>Acknowledging the person’s feelings</a:t>
            </a:r>
          </a:p>
          <a:p>
            <a:pPr marL="609600" indent="-609600">
              <a:buFont typeface="Wingdings" pitchFamily="2" charset="2"/>
              <a:buChar char="§"/>
            </a:pPr>
            <a:r>
              <a:rPr lang="en-US" sz="2400" dirty="0"/>
              <a:t>Recognizing that the situation is serious</a:t>
            </a:r>
          </a:p>
          <a:p>
            <a:pPr marL="609600" indent="-609600">
              <a:buFont typeface="Wingdings" pitchFamily="2" charset="2"/>
              <a:buChar char="§"/>
            </a:pPr>
            <a:r>
              <a:rPr lang="en-US" sz="2400" dirty="0"/>
              <a:t>Not passing judgment</a:t>
            </a:r>
          </a:p>
          <a:p>
            <a:pPr marL="609600" indent="-609600">
              <a:buFont typeface="Wingdings" pitchFamily="2" charset="2"/>
              <a:buChar char="§"/>
            </a:pPr>
            <a:r>
              <a:rPr lang="en-US" sz="2400" dirty="0"/>
              <a:t>Reassuring him or her that you are here to help</a:t>
            </a:r>
          </a:p>
        </p:txBody>
      </p:sp>
    </p:spTree>
    <p:extLst>
      <p:ext uri="{BB962C8B-B14F-4D97-AF65-F5344CB8AC3E}">
        <p14:creationId xmlns:p14="http://schemas.microsoft.com/office/powerpoint/2010/main" val="2142784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593" y="381904"/>
            <a:ext cx="10515600" cy="1564342"/>
          </a:xfrm>
        </p:spPr>
        <p:txBody>
          <a:bodyPr>
            <a:noAutofit/>
          </a:bodyPr>
          <a:lstStyle/>
          <a:p>
            <a:r>
              <a:rPr lang="en-US" dirty="0"/>
              <a:t>Suicide Prevention Encourage treatment and Expedite getting help </a:t>
            </a:r>
          </a:p>
        </p:txBody>
      </p:sp>
      <p:sp>
        <p:nvSpPr>
          <p:cNvPr id="3" name="Content Placeholder 2"/>
          <p:cNvSpPr>
            <a:spLocks noGrp="1"/>
          </p:cNvSpPr>
          <p:nvPr>
            <p:ph sz="quarter" idx="1"/>
          </p:nvPr>
        </p:nvSpPr>
        <p:spPr>
          <a:xfrm>
            <a:off x="1148593" y="2429632"/>
            <a:ext cx="10515600" cy="3962779"/>
          </a:xfrm>
        </p:spPr>
        <p:txBody>
          <a:bodyPr>
            <a:normAutofit/>
          </a:bodyPr>
          <a:lstStyle/>
          <a:p>
            <a:pPr marL="609600" indent="-609600">
              <a:lnSpc>
                <a:spcPct val="80000"/>
              </a:lnSpc>
              <a:buNone/>
            </a:pPr>
            <a:r>
              <a:rPr lang="en-US" dirty="0"/>
              <a:t>Reassure the person that:</a:t>
            </a:r>
          </a:p>
          <a:p>
            <a:pPr marL="609600" indent="-609600">
              <a:lnSpc>
                <a:spcPct val="80000"/>
              </a:lnSpc>
              <a:buFont typeface="Wingdings" pitchFamily="2" charset="2"/>
              <a:buChar char="§"/>
            </a:pPr>
            <a:endParaRPr lang="en-US" sz="2000" dirty="0"/>
          </a:p>
          <a:p>
            <a:pPr lvl="1">
              <a:lnSpc>
                <a:spcPct val="80000"/>
              </a:lnSpc>
            </a:pPr>
            <a:r>
              <a:rPr lang="en-US" sz="2100" dirty="0"/>
              <a:t>Treatment is available</a:t>
            </a:r>
          </a:p>
          <a:p>
            <a:pPr marL="609600" indent="-609600">
              <a:lnSpc>
                <a:spcPct val="80000"/>
              </a:lnSpc>
              <a:buNone/>
            </a:pPr>
            <a:endParaRPr lang="en-US" sz="2400" dirty="0"/>
          </a:p>
          <a:p>
            <a:pPr lvl="1">
              <a:lnSpc>
                <a:spcPct val="80000"/>
              </a:lnSpc>
            </a:pPr>
            <a:r>
              <a:rPr lang="en-US" sz="2100" dirty="0"/>
              <a:t>Getting help for thoughts of suicide is like getting help for any medical problem</a:t>
            </a:r>
          </a:p>
          <a:p>
            <a:pPr marL="609600" indent="-609600">
              <a:lnSpc>
                <a:spcPct val="80000"/>
              </a:lnSpc>
              <a:buFont typeface="Wingdings" pitchFamily="2" charset="2"/>
              <a:buChar char="§"/>
            </a:pPr>
            <a:endParaRPr lang="en-US" sz="2400" dirty="0"/>
          </a:p>
          <a:p>
            <a:pPr lvl="1">
              <a:lnSpc>
                <a:spcPct val="80000"/>
              </a:lnSpc>
            </a:pPr>
            <a:r>
              <a:rPr lang="en-US" sz="2100" dirty="0"/>
              <a:t>Every Person has the right to care</a:t>
            </a:r>
          </a:p>
          <a:p>
            <a:pPr marL="609600" indent="-609600">
              <a:lnSpc>
                <a:spcPct val="80000"/>
              </a:lnSpc>
              <a:buFont typeface="Wingdings" pitchFamily="2" charset="2"/>
              <a:buChar char="§"/>
            </a:pPr>
            <a:endParaRPr lang="en-US" sz="2400" dirty="0"/>
          </a:p>
          <a:p>
            <a:pPr lvl="1">
              <a:lnSpc>
                <a:spcPct val="80000"/>
              </a:lnSpc>
            </a:pPr>
            <a:r>
              <a:rPr lang="en-US" sz="2100" dirty="0"/>
              <a:t>Even if they have had treatment before, it’s worth it to try again</a:t>
            </a:r>
          </a:p>
          <a:p>
            <a:pPr marL="0" indent="0">
              <a:buNone/>
            </a:pPr>
            <a:endParaRPr lang="en-US" dirty="0"/>
          </a:p>
        </p:txBody>
      </p:sp>
    </p:spTree>
    <p:extLst>
      <p:ext uri="{BB962C8B-B14F-4D97-AF65-F5344CB8AC3E}">
        <p14:creationId xmlns:p14="http://schemas.microsoft.com/office/powerpoint/2010/main" val="1239801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pPr algn="ctr" eaLnBrk="1" hangingPunct="1">
              <a:defRPr/>
            </a:pPr>
            <a:r>
              <a:rPr lang="en-US" b="1" dirty="0"/>
              <a:t>Suicide Prevention</a:t>
            </a:r>
            <a:r>
              <a:rPr lang="en-US" sz="4000" b="1" dirty="0"/>
              <a:t/>
            </a:r>
            <a:br>
              <a:rPr lang="en-US" sz="4000" b="1" dirty="0"/>
            </a:br>
            <a:r>
              <a:rPr lang="en-US" sz="4000" b="1" dirty="0"/>
              <a:t> </a:t>
            </a:r>
            <a:endParaRPr lang="en-US" sz="2800" b="1" dirty="0"/>
          </a:p>
        </p:txBody>
      </p:sp>
      <p:sp>
        <p:nvSpPr>
          <p:cNvPr id="124931" name="Rectangle 3"/>
          <p:cNvSpPr>
            <a:spLocks noGrp="1" noChangeArrowheads="1"/>
          </p:cNvSpPr>
          <p:nvPr>
            <p:ph sz="quarter" idx="1"/>
          </p:nvPr>
        </p:nvSpPr>
        <p:spPr>
          <a:xfrm>
            <a:off x="1905000" y="1600200"/>
            <a:ext cx="8153400" cy="4495800"/>
          </a:xfrm>
        </p:spPr>
        <p:txBody>
          <a:bodyPr>
            <a:normAutofit lnSpcReduction="10000"/>
          </a:bodyPr>
          <a:lstStyle/>
          <a:p>
            <a:pPr algn="ctr" eaLnBrk="1" hangingPunct="1">
              <a:buFontTx/>
              <a:buNone/>
              <a:defRPr/>
            </a:pPr>
            <a:r>
              <a:rPr lang="en-US" sz="3600" dirty="0">
                <a:solidFill>
                  <a:srgbClr val="FF3300"/>
                </a:solidFill>
              </a:rPr>
              <a:t>VETERANS CRISIS LINE</a:t>
            </a:r>
          </a:p>
          <a:p>
            <a:pPr eaLnBrk="1" hangingPunct="1">
              <a:buFontTx/>
              <a:buNone/>
              <a:defRPr/>
            </a:pPr>
            <a:endParaRPr lang="en-US" dirty="0"/>
          </a:p>
          <a:p>
            <a:pPr algn="ctr" eaLnBrk="1" hangingPunct="1">
              <a:buFontTx/>
              <a:buNone/>
              <a:defRPr/>
            </a:pPr>
            <a:r>
              <a:rPr lang="en-US" sz="3600" dirty="0"/>
              <a:t>1-800-273-TALK</a:t>
            </a:r>
          </a:p>
          <a:p>
            <a:pPr algn="ctr" eaLnBrk="1" hangingPunct="1">
              <a:buFontTx/>
              <a:buNone/>
              <a:defRPr/>
            </a:pPr>
            <a:r>
              <a:rPr lang="en-US" sz="3600" dirty="0"/>
              <a:t>1-800-273-8255</a:t>
            </a:r>
            <a:r>
              <a:rPr lang="en-US" sz="3600" dirty="0">
                <a:solidFill>
                  <a:srgbClr val="FFFF00"/>
                </a:solidFill>
              </a:rPr>
              <a:t/>
            </a:r>
            <a:br>
              <a:rPr lang="en-US" sz="3600" dirty="0">
                <a:solidFill>
                  <a:srgbClr val="FFFF00"/>
                </a:solidFill>
              </a:rPr>
            </a:br>
            <a:r>
              <a:rPr lang="en-US" sz="3600" dirty="0">
                <a:solidFill>
                  <a:srgbClr val="00B0F0"/>
                </a:solidFill>
              </a:rPr>
              <a:t>for Veterans Press “1”</a:t>
            </a:r>
          </a:p>
          <a:p>
            <a:pPr algn="ctr" eaLnBrk="1" hangingPunct="1">
              <a:buFontTx/>
              <a:buNone/>
              <a:defRPr/>
            </a:pPr>
            <a:endParaRPr lang="en-US" sz="3600" dirty="0">
              <a:solidFill>
                <a:srgbClr val="FF0000"/>
              </a:solidFill>
            </a:endParaRPr>
          </a:p>
          <a:p>
            <a:pPr algn="ctr" eaLnBrk="1" hangingPunct="1">
              <a:buFontTx/>
              <a:buNone/>
              <a:defRPr/>
            </a:pPr>
            <a:r>
              <a:rPr lang="en-US" sz="3600" dirty="0">
                <a:solidFill>
                  <a:srgbClr val="FF0000"/>
                </a:solidFill>
              </a:rPr>
              <a:t>SC United Way</a:t>
            </a:r>
          </a:p>
          <a:p>
            <a:pPr algn="ctr" eaLnBrk="1" hangingPunct="1">
              <a:buFontTx/>
              <a:buNone/>
              <a:defRPr/>
            </a:pPr>
            <a:r>
              <a:rPr lang="en-US" sz="3600" dirty="0"/>
              <a:t>211</a:t>
            </a:r>
          </a:p>
        </p:txBody>
      </p:sp>
    </p:spTree>
    <p:extLst>
      <p:ext uri="{BB962C8B-B14F-4D97-AF65-F5344CB8AC3E}">
        <p14:creationId xmlns:p14="http://schemas.microsoft.com/office/powerpoint/2010/main" val="159282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17BBBA-4177-4087-8AC5-1D1076AF40DE}"/>
              </a:ext>
            </a:extLst>
          </p:cNvPr>
          <p:cNvSpPr>
            <a:spLocks noGrp="1"/>
          </p:cNvSpPr>
          <p:nvPr>
            <p:ph type="title"/>
          </p:nvPr>
        </p:nvSpPr>
        <p:spPr>
          <a:xfrm>
            <a:off x="1031846" y="365125"/>
            <a:ext cx="10321954" cy="1325563"/>
          </a:xfrm>
        </p:spPr>
        <p:txBody>
          <a:bodyPr/>
          <a:lstStyle/>
          <a:p>
            <a:r>
              <a:rPr lang="en-US" dirty="0"/>
              <a:t>Severe Mental Illness</a:t>
            </a:r>
          </a:p>
        </p:txBody>
      </p:sp>
      <p:sp>
        <p:nvSpPr>
          <p:cNvPr id="3" name="Content Placeholder 2">
            <a:extLst>
              <a:ext uri="{FF2B5EF4-FFF2-40B4-BE49-F238E27FC236}">
                <a16:creationId xmlns:a16="http://schemas.microsoft.com/office/drawing/2014/main" xmlns="" id="{2B1C455E-CFA0-4F1D-AE11-8435CBB35BF4}"/>
              </a:ext>
            </a:extLst>
          </p:cNvPr>
          <p:cNvSpPr>
            <a:spLocks noGrp="1"/>
          </p:cNvSpPr>
          <p:nvPr>
            <p:ph idx="1"/>
          </p:nvPr>
        </p:nvSpPr>
        <p:spPr>
          <a:xfrm>
            <a:off x="1031846" y="2565458"/>
            <a:ext cx="10321954" cy="2530244"/>
          </a:xfrm>
        </p:spPr>
        <p:txBody>
          <a:bodyPr/>
          <a:lstStyle/>
          <a:p>
            <a:r>
              <a:rPr lang="en-US" dirty="0">
                <a:latin typeface="Corbel" charset="0"/>
              </a:rPr>
              <a:t>Are people with severe mental illness more likely to perpetrate violence </a:t>
            </a:r>
            <a:r>
              <a:rPr lang="en-US" b="1" i="1" u="sng" dirty="0">
                <a:latin typeface="Corbel" charset="0"/>
              </a:rPr>
              <a:t>or</a:t>
            </a:r>
            <a:r>
              <a:rPr lang="en-US" dirty="0">
                <a:latin typeface="Corbel" charset="0"/>
              </a:rPr>
              <a:t> be the recipient of violence?</a:t>
            </a:r>
          </a:p>
          <a:p>
            <a:endParaRPr lang="en-US" dirty="0"/>
          </a:p>
        </p:txBody>
      </p:sp>
    </p:spTree>
    <p:extLst>
      <p:ext uri="{BB962C8B-B14F-4D97-AF65-F5344CB8AC3E}">
        <p14:creationId xmlns:p14="http://schemas.microsoft.com/office/powerpoint/2010/main" val="3856777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AC6DBD3-341F-48B0-94A7-B9D40424E5B6}"/>
              </a:ext>
            </a:extLst>
          </p:cNvPr>
          <p:cNvPicPr>
            <a:picLocks noChangeAspect="1"/>
          </p:cNvPicPr>
          <p:nvPr/>
        </p:nvPicPr>
        <p:blipFill>
          <a:blip r:embed="rId2"/>
          <a:stretch>
            <a:fillRect/>
          </a:stretch>
        </p:blipFill>
        <p:spPr>
          <a:xfrm>
            <a:off x="1764792" y="950976"/>
            <a:ext cx="8662416" cy="5449824"/>
          </a:xfrm>
          <a:prstGeom prst="rect">
            <a:avLst/>
          </a:prstGeom>
        </p:spPr>
      </p:pic>
    </p:spTree>
    <p:extLst>
      <p:ext uri="{BB962C8B-B14F-4D97-AF65-F5344CB8AC3E}">
        <p14:creationId xmlns:p14="http://schemas.microsoft.com/office/powerpoint/2010/main" val="83316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0"/>
            <a:ext cx="6934200" cy="3276600"/>
          </a:xfrm>
        </p:spPr>
        <p:txBody>
          <a:bodyPr>
            <a:prstTxWarp prst="textDeflateInflate">
              <a:avLst>
                <a:gd name="adj" fmla="val 21966"/>
              </a:avLst>
            </a:prstTxWarp>
          </a:bodyPr>
          <a:lstStyle/>
          <a:p>
            <a:r>
              <a:rPr lang="en-US" dirty="0"/>
              <a:t>	</a:t>
            </a:r>
            <a:br>
              <a:rPr lang="en-US" dirty="0"/>
            </a:br>
            <a:r>
              <a:rPr lang="en-US" sz="2000" dirty="0">
                <a:effectLst>
                  <a:innerShdw blurRad="114300">
                    <a:prstClr val="black"/>
                  </a:innerShdw>
                  <a:reflection blurRad="6350" stA="60000" endA="900" endPos="58000" dir="5400000" sy="-100000" algn="bl" rotWithShape="0"/>
                </a:effectLst>
              </a:rPr>
              <a:t>Assessment</a:t>
            </a:r>
          </a:p>
        </p:txBody>
      </p:sp>
    </p:spTree>
    <p:extLst>
      <p:ext uri="{BB962C8B-B14F-4D97-AF65-F5344CB8AC3E}">
        <p14:creationId xmlns:p14="http://schemas.microsoft.com/office/powerpoint/2010/main" val="255196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459683" y="365125"/>
            <a:ext cx="9437615" cy="1325563"/>
          </a:xfrm>
        </p:spPr>
        <p:txBody>
          <a:bodyPr>
            <a:normAutofit/>
          </a:bodyPr>
          <a:lstStyle/>
          <a:p>
            <a:pPr eaLnBrk="1" hangingPunct="1">
              <a:defRPr/>
            </a:pPr>
            <a:r>
              <a:rPr lang="en-US" sz="4000" b="1" dirty="0"/>
              <a:t>Assessment Guide</a:t>
            </a:r>
            <a:br>
              <a:rPr lang="en-US" sz="4000" b="1" dirty="0"/>
            </a:br>
            <a:r>
              <a:rPr lang="en-US" sz="2800" b="1" dirty="0"/>
              <a:t>What to Ask</a:t>
            </a:r>
          </a:p>
        </p:txBody>
      </p:sp>
      <p:sp>
        <p:nvSpPr>
          <p:cNvPr id="24579" name="Rectangle 3"/>
          <p:cNvSpPr>
            <a:spLocks noGrp="1" noChangeArrowheads="1"/>
          </p:cNvSpPr>
          <p:nvPr>
            <p:ph sz="quarter" idx="1"/>
          </p:nvPr>
        </p:nvSpPr>
        <p:spPr>
          <a:xfrm>
            <a:off x="1459683" y="2010183"/>
            <a:ext cx="10112230" cy="4351338"/>
          </a:xfrm>
        </p:spPr>
        <p:txBody>
          <a:bodyPr>
            <a:normAutofit fontScale="92500" lnSpcReduction="10000"/>
          </a:bodyPr>
          <a:lstStyle/>
          <a:p>
            <a:pPr marL="118872" indent="0">
              <a:lnSpc>
                <a:spcPct val="80000"/>
              </a:lnSpc>
              <a:buNone/>
            </a:pPr>
            <a:r>
              <a:rPr lang="en-US" sz="2000" b="1" dirty="0">
                <a:solidFill>
                  <a:srgbClr val="FF7863"/>
                </a:solidFill>
              </a:rPr>
              <a:t>Suicide Inquiry:  </a:t>
            </a:r>
            <a:r>
              <a:rPr lang="en-US" sz="2000" dirty="0"/>
              <a:t>Specific questioning about thoughts, plans, </a:t>
            </a:r>
            <a:br>
              <a:rPr lang="en-US" sz="2000" dirty="0"/>
            </a:br>
            <a:r>
              <a:rPr lang="en-US" sz="2000" dirty="0"/>
              <a:t>		  behaviors, intent</a:t>
            </a:r>
            <a:br>
              <a:rPr lang="en-US" sz="2000" dirty="0"/>
            </a:br>
            <a:endParaRPr lang="en-US" sz="2000" dirty="0"/>
          </a:p>
          <a:p>
            <a:pPr eaLnBrk="1" hangingPunct="1">
              <a:lnSpc>
                <a:spcPct val="80000"/>
              </a:lnSpc>
            </a:pPr>
            <a:r>
              <a:rPr lang="en-US" sz="2000" b="1" dirty="0">
                <a:solidFill>
                  <a:schemeClr val="accent2">
                    <a:lumMod val="75000"/>
                  </a:schemeClr>
                </a:solidFill>
              </a:rPr>
              <a:t>Ideation: </a:t>
            </a:r>
            <a:r>
              <a:rPr lang="en-US" sz="2000" dirty="0"/>
              <a:t>frequency, intensity, duration--in last 48 hours</a:t>
            </a:r>
            <a:br>
              <a:rPr lang="en-US" sz="2000" dirty="0"/>
            </a:br>
            <a:endParaRPr lang="en-US" sz="2000" dirty="0"/>
          </a:p>
          <a:p>
            <a:pPr eaLnBrk="1" hangingPunct="1">
              <a:lnSpc>
                <a:spcPct val="80000"/>
              </a:lnSpc>
            </a:pPr>
            <a:r>
              <a:rPr lang="en-US" sz="2000" b="1" dirty="0">
                <a:solidFill>
                  <a:schemeClr val="accent2">
                    <a:lumMod val="75000"/>
                  </a:schemeClr>
                </a:solidFill>
              </a:rPr>
              <a:t>Plan:</a:t>
            </a:r>
            <a:r>
              <a:rPr lang="en-US" sz="2000" b="1" dirty="0"/>
              <a:t>  </a:t>
            </a:r>
            <a:r>
              <a:rPr lang="en-US" sz="2000" dirty="0"/>
              <a:t>timing, location, lethality, availability, preparatory acts</a:t>
            </a:r>
            <a:br>
              <a:rPr lang="en-US" sz="2000" dirty="0"/>
            </a:br>
            <a:endParaRPr lang="en-US" sz="2000" dirty="0"/>
          </a:p>
          <a:p>
            <a:pPr eaLnBrk="1" hangingPunct="1">
              <a:lnSpc>
                <a:spcPct val="80000"/>
              </a:lnSpc>
            </a:pPr>
            <a:r>
              <a:rPr lang="en-US" sz="2000" b="1" dirty="0">
                <a:solidFill>
                  <a:schemeClr val="accent2">
                    <a:lumMod val="75000"/>
                  </a:schemeClr>
                </a:solidFill>
              </a:rPr>
              <a:t>Behaviors:</a:t>
            </a:r>
            <a:r>
              <a:rPr lang="en-US" sz="2000" b="1" dirty="0"/>
              <a:t> </a:t>
            </a:r>
            <a:r>
              <a:rPr lang="en-US" sz="2000" dirty="0"/>
              <a:t>past attempts, aborted attempts, rehearsals (tying noose, loading gun), vs. non-suicidal self injurious actions</a:t>
            </a:r>
            <a:br>
              <a:rPr lang="en-US" sz="2000" dirty="0"/>
            </a:br>
            <a:endParaRPr lang="en-US" sz="2000" dirty="0"/>
          </a:p>
          <a:p>
            <a:pPr eaLnBrk="1" hangingPunct="1">
              <a:lnSpc>
                <a:spcPct val="80000"/>
              </a:lnSpc>
            </a:pPr>
            <a:r>
              <a:rPr lang="en-US" sz="2000" b="1" dirty="0">
                <a:solidFill>
                  <a:schemeClr val="accent2">
                    <a:lumMod val="75000"/>
                  </a:schemeClr>
                </a:solidFill>
              </a:rPr>
              <a:t>Intent:</a:t>
            </a:r>
            <a:r>
              <a:rPr lang="en-US" sz="2000" b="1" dirty="0"/>
              <a:t> </a:t>
            </a:r>
            <a:r>
              <a:rPr lang="en-US" sz="2000" dirty="0"/>
              <a:t>extent to which the person</a:t>
            </a:r>
            <a:br>
              <a:rPr lang="en-US" sz="2000" dirty="0"/>
            </a:br>
            <a:r>
              <a:rPr lang="en-US" sz="2000" dirty="0"/>
              <a:t>	      (1) expects to carry out the plan and </a:t>
            </a:r>
            <a:br>
              <a:rPr lang="en-US" sz="2000" dirty="0"/>
            </a:br>
            <a:r>
              <a:rPr lang="en-US" sz="2000" dirty="0"/>
              <a:t>	      (2) believes the plan/act to be lethal vs. self-injurious</a:t>
            </a:r>
            <a:br>
              <a:rPr lang="en-US" sz="2000" dirty="0"/>
            </a:br>
            <a:endParaRPr lang="en-US" sz="2000" dirty="0"/>
          </a:p>
          <a:p>
            <a:pPr eaLnBrk="1" hangingPunct="1">
              <a:lnSpc>
                <a:spcPct val="80000"/>
              </a:lnSpc>
              <a:buSzPct val="100000"/>
              <a:buFont typeface="Wingdings" charset="2"/>
              <a:buChar char="§"/>
            </a:pPr>
            <a:r>
              <a:rPr lang="en-US" sz="2000" b="1" dirty="0">
                <a:solidFill>
                  <a:schemeClr val="accent2">
                    <a:lumMod val="75000"/>
                  </a:schemeClr>
                </a:solidFill>
              </a:rPr>
              <a:t>Explore ambivalence:</a:t>
            </a:r>
            <a:r>
              <a:rPr lang="en-US" sz="2000" dirty="0">
                <a:solidFill>
                  <a:schemeClr val="accent2">
                    <a:lumMod val="75000"/>
                  </a:schemeClr>
                </a:solidFill>
              </a:rPr>
              <a:t> </a:t>
            </a:r>
            <a:r>
              <a:rPr lang="en-US" sz="2000" dirty="0"/>
              <a:t>reasons to die vs. reasons to live</a:t>
            </a:r>
            <a:br>
              <a:rPr lang="en-US" sz="2000" dirty="0"/>
            </a:br>
            <a:endParaRPr lang="en-US" sz="2000" dirty="0"/>
          </a:p>
          <a:p>
            <a:pPr eaLnBrk="1" hangingPunct="1">
              <a:lnSpc>
                <a:spcPct val="80000"/>
              </a:lnSpc>
            </a:pPr>
            <a:r>
              <a:rPr lang="en-US" sz="2000" b="1" dirty="0">
                <a:solidFill>
                  <a:schemeClr val="accent2">
                    <a:lumMod val="75000"/>
                  </a:schemeClr>
                </a:solidFill>
              </a:rPr>
              <a:t>Homicide Inquiry: </a:t>
            </a:r>
            <a:r>
              <a:rPr lang="en-US" sz="2000" dirty="0"/>
              <a:t>when indicated</a:t>
            </a:r>
          </a:p>
        </p:txBody>
      </p:sp>
    </p:spTree>
    <p:extLst>
      <p:ext uri="{BB962C8B-B14F-4D97-AF65-F5344CB8AC3E}">
        <p14:creationId xmlns:p14="http://schemas.microsoft.com/office/powerpoint/2010/main" val="270356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593908" y="365125"/>
            <a:ext cx="9311780" cy="1325563"/>
          </a:xfrm>
        </p:spPr>
        <p:txBody>
          <a:bodyPr>
            <a:normAutofit/>
          </a:bodyPr>
          <a:lstStyle/>
          <a:p>
            <a:pPr eaLnBrk="1" hangingPunct="1">
              <a:defRPr/>
            </a:pPr>
            <a:r>
              <a:rPr lang="en-US" sz="4000" b="1" dirty="0"/>
              <a:t>Assessment Guide</a:t>
            </a:r>
            <a:br>
              <a:rPr lang="en-US" sz="4000" b="1" dirty="0"/>
            </a:br>
            <a:r>
              <a:rPr lang="en-US" sz="2800" b="1" dirty="0"/>
              <a:t>What to Ask</a:t>
            </a:r>
          </a:p>
        </p:txBody>
      </p:sp>
      <p:sp>
        <p:nvSpPr>
          <p:cNvPr id="141315" name="Rectangle 3"/>
          <p:cNvSpPr>
            <a:spLocks noGrp="1" noChangeArrowheads="1"/>
          </p:cNvSpPr>
          <p:nvPr>
            <p:ph sz="quarter" idx="1"/>
          </p:nvPr>
        </p:nvSpPr>
        <p:spPr>
          <a:xfrm>
            <a:off x="1593908" y="2127629"/>
            <a:ext cx="9978006" cy="4351338"/>
          </a:xfrm>
        </p:spPr>
        <p:txBody>
          <a:bodyPr>
            <a:normAutofit fontScale="92500" lnSpcReduction="10000"/>
          </a:bodyPr>
          <a:lstStyle/>
          <a:p>
            <a:pPr marL="0" indent="0">
              <a:buNone/>
              <a:defRPr/>
            </a:pPr>
            <a:r>
              <a:rPr lang="en-US" sz="2000" b="1" dirty="0"/>
              <a:t>Ask The Question?</a:t>
            </a:r>
          </a:p>
          <a:p>
            <a:pPr marL="0" indent="0">
              <a:buNone/>
              <a:defRPr/>
            </a:pPr>
            <a:endParaRPr lang="en-US" sz="2000" dirty="0"/>
          </a:p>
          <a:p>
            <a:pPr eaLnBrk="1" hangingPunct="1">
              <a:defRPr/>
            </a:pPr>
            <a:r>
              <a:rPr lang="en-US" sz="2400" dirty="0"/>
              <a:t>Have you had thoughts about taking</a:t>
            </a:r>
            <a:br>
              <a:rPr lang="en-US" sz="2400" dirty="0"/>
            </a:br>
            <a:r>
              <a:rPr lang="en-US" sz="2400" dirty="0"/>
              <a:t>your own life?</a:t>
            </a:r>
            <a:br>
              <a:rPr lang="en-US" sz="2400" dirty="0"/>
            </a:br>
            <a:endParaRPr lang="en-US" sz="2400" dirty="0"/>
          </a:p>
          <a:p>
            <a:pPr eaLnBrk="1" hangingPunct="1">
              <a:defRPr/>
            </a:pPr>
            <a:r>
              <a:rPr lang="en-US" sz="2400" dirty="0"/>
              <a:t>When did you have these thoughts?</a:t>
            </a:r>
            <a:br>
              <a:rPr lang="en-US" sz="2400" dirty="0"/>
            </a:br>
            <a:endParaRPr lang="en-US" sz="2400" dirty="0"/>
          </a:p>
          <a:p>
            <a:pPr eaLnBrk="1" hangingPunct="1">
              <a:defRPr/>
            </a:pPr>
            <a:r>
              <a:rPr lang="en-US" sz="2400" dirty="0"/>
              <a:t>Do you have a plan to take your life?</a:t>
            </a:r>
            <a:br>
              <a:rPr lang="en-US" sz="2400" dirty="0"/>
            </a:br>
            <a:endParaRPr lang="en-US" sz="2400" dirty="0"/>
          </a:p>
          <a:p>
            <a:pPr eaLnBrk="1" hangingPunct="1">
              <a:defRPr/>
            </a:pPr>
            <a:r>
              <a:rPr lang="en-US" sz="2400" dirty="0"/>
              <a:t>Are you feeling hopeless about the</a:t>
            </a:r>
            <a:br>
              <a:rPr lang="en-US" sz="2400" dirty="0"/>
            </a:br>
            <a:r>
              <a:rPr lang="en-US" sz="2400" dirty="0"/>
              <a:t>present and/or future?</a:t>
            </a:r>
            <a:br>
              <a:rPr lang="en-US" sz="2400" dirty="0"/>
            </a:br>
            <a:endParaRPr lang="en-US" sz="2400" dirty="0"/>
          </a:p>
          <a:p>
            <a:pPr eaLnBrk="1" hangingPunct="1">
              <a:defRPr/>
            </a:pPr>
            <a:r>
              <a:rPr lang="en-US" sz="2400" dirty="0"/>
              <a:t>Have you ever had a suicide attempt?</a:t>
            </a:r>
          </a:p>
          <a:p>
            <a:pPr eaLnBrk="1" hangingPunct="1">
              <a:defRPr/>
            </a:pPr>
            <a:endParaRPr lang="en-US" dirty="0"/>
          </a:p>
        </p:txBody>
      </p:sp>
    </p:spTree>
    <p:extLst>
      <p:ext uri="{BB962C8B-B14F-4D97-AF65-F5344CB8AC3E}">
        <p14:creationId xmlns:p14="http://schemas.microsoft.com/office/powerpoint/2010/main" val="3652300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738" y="356736"/>
            <a:ext cx="9638951" cy="1325563"/>
          </a:xfrm>
        </p:spPr>
        <p:txBody>
          <a:bodyPr/>
          <a:lstStyle/>
          <a:p>
            <a:r>
              <a:rPr lang="en-US" dirty="0"/>
              <a:t>Assessment for Depression</a:t>
            </a:r>
          </a:p>
        </p:txBody>
      </p:sp>
      <p:sp>
        <p:nvSpPr>
          <p:cNvPr id="3" name="Content Placeholder 2"/>
          <p:cNvSpPr>
            <a:spLocks noGrp="1"/>
          </p:cNvSpPr>
          <p:nvPr>
            <p:ph sz="quarter" idx="1"/>
          </p:nvPr>
        </p:nvSpPr>
        <p:spPr>
          <a:xfrm>
            <a:off x="1417738" y="1867570"/>
            <a:ext cx="10229676" cy="4351338"/>
          </a:xfrm>
        </p:spPr>
        <p:txBody>
          <a:bodyPr>
            <a:normAutofit fontScale="85000" lnSpcReduction="20000"/>
          </a:bodyPr>
          <a:lstStyle/>
          <a:p>
            <a:r>
              <a:rPr lang="en-US" dirty="0"/>
              <a:t>Geriatric Depression Scale (GDS) Age 65+</a:t>
            </a:r>
            <a:br>
              <a:rPr lang="en-US" dirty="0"/>
            </a:br>
            <a:r>
              <a:rPr lang="en-US" dirty="0"/>
              <a:t>30 questions ; short form 15 questions </a:t>
            </a:r>
            <a:br>
              <a:rPr lang="en-US" dirty="0"/>
            </a:br>
            <a:r>
              <a:rPr lang="en-US" dirty="0"/>
              <a:t>Do you think it is wonderful to be alive now?</a:t>
            </a:r>
            <a:br>
              <a:rPr lang="en-US" dirty="0"/>
            </a:br>
            <a:r>
              <a:rPr lang="en-US" dirty="0"/>
              <a:t>(phone apps available)</a:t>
            </a:r>
            <a:br>
              <a:rPr lang="en-US" dirty="0"/>
            </a:br>
            <a:endParaRPr lang="en-US" dirty="0"/>
          </a:p>
          <a:p>
            <a:r>
              <a:rPr lang="en-US" dirty="0"/>
              <a:t>Children’s Depression Inventory (CDI) Ages 7 to 17</a:t>
            </a:r>
            <a:br>
              <a:rPr lang="en-US" dirty="0"/>
            </a:br>
            <a:r>
              <a:rPr lang="en-US" dirty="0"/>
              <a:t>27 or 10 item (short version)</a:t>
            </a:r>
            <a:br>
              <a:rPr lang="en-US" dirty="0"/>
            </a:br>
            <a:endParaRPr lang="en-US" dirty="0"/>
          </a:p>
          <a:p>
            <a:r>
              <a:rPr lang="en-US" dirty="0"/>
              <a:t>BDI II 21 questions  up to 80, there is a youth version Ages 7 to 18</a:t>
            </a:r>
          </a:p>
          <a:p>
            <a:pPr>
              <a:buNone/>
            </a:pPr>
            <a:r>
              <a:rPr lang="en-US" dirty="0"/>
              <a:t>     Suicidal thoughts or wishes</a:t>
            </a:r>
            <a:br>
              <a:rPr lang="en-US" dirty="0"/>
            </a:br>
            <a:endParaRPr lang="en-US" dirty="0"/>
          </a:p>
          <a:p>
            <a:r>
              <a:rPr lang="en-US" dirty="0"/>
              <a:t>PHQ9  Ages 13 to 65+</a:t>
            </a:r>
            <a:br>
              <a:rPr lang="en-US" dirty="0"/>
            </a:br>
            <a:r>
              <a:rPr lang="en-US" dirty="0"/>
              <a:t>Thoughts that you would be better off dead or hurting yourself in some way</a:t>
            </a:r>
            <a:br>
              <a:rPr lang="en-US" dirty="0"/>
            </a:br>
            <a:r>
              <a:rPr lang="en-US" dirty="0"/>
              <a:t>(phone apps available)</a:t>
            </a:r>
          </a:p>
          <a:p>
            <a:endParaRPr lang="en-US" dirty="0"/>
          </a:p>
        </p:txBody>
      </p:sp>
    </p:spTree>
    <p:extLst>
      <p:ext uri="{BB962C8B-B14F-4D97-AF65-F5344CB8AC3E}">
        <p14:creationId xmlns:p14="http://schemas.microsoft.com/office/powerpoint/2010/main" val="38753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648" y="390292"/>
            <a:ext cx="9840985" cy="1325563"/>
          </a:xfrm>
        </p:spPr>
        <p:txBody>
          <a:bodyPr/>
          <a:lstStyle/>
          <a:p>
            <a:r>
              <a:rPr lang="en-US" dirty="0"/>
              <a:t>Scales for Assessing Suicide </a:t>
            </a:r>
          </a:p>
        </p:txBody>
      </p:sp>
      <p:sp>
        <p:nvSpPr>
          <p:cNvPr id="3" name="Content Placeholder 2"/>
          <p:cNvSpPr>
            <a:spLocks noGrp="1"/>
          </p:cNvSpPr>
          <p:nvPr>
            <p:ph sz="quarter" idx="1"/>
          </p:nvPr>
        </p:nvSpPr>
        <p:spPr>
          <a:xfrm>
            <a:off x="1106648" y="1825625"/>
            <a:ext cx="10515600" cy="3794999"/>
          </a:xfrm>
        </p:spPr>
        <p:txBody>
          <a:bodyPr/>
          <a:lstStyle/>
          <a:p>
            <a:pPr marL="0" indent="0">
              <a:buNone/>
            </a:pPr>
            <a:endParaRPr lang="en-US" dirty="0"/>
          </a:p>
          <a:p>
            <a:r>
              <a:rPr lang="en-US" dirty="0"/>
              <a:t>Beck Hopelessness Scale  ages 17-80</a:t>
            </a:r>
          </a:p>
          <a:p>
            <a:r>
              <a:rPr lang="en-US" dirty="0"/>
              <a:t>Columbia Suicide Severity Scale (diff versions)</a:t>
            </a:r>
          </a:p>
          <a:p>
            <a:r>
              <a:rPr lang="en-US" dirty="0"/>
              <a:t>Beck Scale for Suicide Ideation 17 and older</a:t>
            </a:r>
          </a:p>
          <a:p>
            <a:r>
              <a:rPr lang="en-US" dirty="0"/>
              <a:t>Implicit Association Test-Suicide </a:t>
            </a:r>
          </a:p>
          <a:p>
            <a:r>
              <a:rPr lang="en-US" dirty="0"/>
              <a:t>Ask Suicide Screening Questions (ASQ) ages 10-21</a:t>
            </a:r>
          </a:p>
        </p:txBody>
      </p:sp>
    </p:spTree>
    <p:extLst>
      <p:ext uri="{BB962C8B-B14F-4D97-AF65-F5344CB8AC3E}">
        <p14:creationId xmlns:p14="http://schemas.microsoft.com/office/powerpoint/2010/main" val="3324967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924" y="356736"/>
            <a:ext cx="9866152" cy="1325563"/>
          </a:xfrm>
        </p:spPr>
        <p:txBody>
          <a:bodyPr>
            <a:normAutofit/>
          </a:bodyPr>
          <a:lstStyle/>
          <a:p>
            <a:r>
              <a:rPr lang="en-US" dirty="0"/>
              <a:t>Treatment for Suicidal Ideation</a:t>
            </a:r>
          </a:p>
        </p:txBody>
      </p:sp>
      <p:sp>
        <p:nvSpPr>
          <p:cNvPr id="3" name="Content Placeholder 2"/>
          <p:cNvSpPr>
            <a:spLocks noGrp="1"/>
          </p:cNvSpPr>
          <p:nvPr>
            <p:ph sz="quarter" idx="1"/>
          </p:nvPr>
        </p:nvSpPr>
        <p:spPr>
          <a:xfrm>
            <a:off x="1162924" y="2203130"/>
            <a:ext cx="10515600" cy="4351338"/>
          </a:xfrm>
        </p:spPr>
        <p:txBody>
          <a:bodyPr>
            <a:normAutofit/>
          </a:bodyPr>
          <a:lstStyle/>
          <a:p>
            <a:r>
              <a:rPr lang="en-US" dirty="0"/>
              <a:t>Dialectical Behavior Therapy (DBT) Linehan</a:t>
            </a:r>
            <a:br>
              <a:rPr lang="en-US" dirty="0"/>
            </a:br>
            <a:endParaRPr lang="en-US" dirty="0"/>
          </a:p>
          <a:p>
            <a:pPr marL="118872" indent="0">
              <a:buNone/>
            </a:pPr>
            <a:r>
              <a:rPr lang="en-US" dirty="0"/>
              <a:t>Components  of CBT, Reality Testing with concepts of distress tolerance, and Mindfulness introduced in individual sessions</a:t>
            </a:r>
            <a:br>
              <a:rPr lang="en-US" dirty="0"/>
            </a:br>
            <a:endParaRPr lang="en-US" dirty="0"/>
          </a:p>
          <a:p>
            <a:pPr marL="118872" indent="0">
              <a:buNone/>
            </a:pPr>
            <a:r>
              <a:rPr lang="en-US" dirty="0"/>
              <a:t>Group  sessions address Skills related to mindfulness, interpersonal effectiveness, emotion regulation and distress tolerance. </a:t>
            </a:r>
          </a:p>
          <a:p>
            <a:endParaRPr lang="en-US" dirty="0"/>
          </a:p>
        </p:txBody>
      </p:sp>
    </p:spTree>
    <p:extLst>
      <p:ext uri="{BB962C8B-B14F-4D97-AF65-F5344CB8AC3E}">
        <p14:creationId xmlns:p14="http://schemas.microsoft.com/office/powerpoint/2010/main" val="1972929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118" y="365125"/>
            <a:ext cx="9857763" cy="1325563"/>
          </a:xfrm>
        </p:spPr>
        <p:txBody>
          <a:bodyPr>
            <a:normAutofit/>
          </a:bodyPr>
          <a:lstStyle/>
          <a:p>
            <a:r>
              <a:rPr lang="en-US" dirty="0"/>
              <a:t>Treatment for Suicidal Ideation</a:t>
            </a:r>
          </a:p>
        </p:txBody>
      </p:sp>
      <p:sp>
        <p:nvSpPr>
          <p:cNvPr id="3" name="Content Placeholder 2"/>
          <p:cNvSpPr>
            <a:spLocks noGrp="1"/>
          </p:cNvSpPr>
          <p:nvPr>
            <p:ph sz="quarter" idx="1"/>
          </p:nvPr>
        </p:nvSpPr>
        <p:spPr>
          <a:xfrm>
            <a:off x="1167118" y="1842403"/>
            <a:ext cx="10515600" cy="4351338"/>
          </a:xfrm>
        </p:spPr>
        <p:txBody>
          <a:bodyPr>
            <a:normAutofit/>
          </a:bodyPr>
          <a:lstStyle/>
          <a:p>
            <a:r>
              <a:rPr lang="en-US" dirty="0"/>
              <a:t>Collaborative  Assessment and Management of Suicidality (CAMS) Jobes</a:t>
            </a:r>
          </a:p>
          <a:p>
            <a:pPr>
              <a:buNone/>
            </a:pPr>
            <a:r>
              <a:rPr lang="en-US" dirty="0"/>
              <a:t>	SSF IV (Initial, Tracking and Outcome)</a:t>
            </a:r>
          </a:p>
          <a:p>
            <a:pPr>
              <a:buNone/>
            </a:pPr>
            <a:endParaRPr lang="en-US" dirty="0"/>
          </a:p>
          <a:p>
            <a:pPr>
              <a:buNone/>
            </a:pPr>
            <a:r>
              <a:rPr lang="en-US" dirty="0"/>
              <a:t>	Rate Psych Pain, Stress, Agitation, Hopelessness, Self-hate, and Overall Risk</a:t>
            </a:r>
          </a:p>
          <a:p>
            <a:pPr>
              <a:buNone/>
            </a:pPr>
            <a:r>
              <a:rPr lang="en-US" dirty="0"/>
              <a:t>   Complete diagnostic  on initial including TX plan</a:t>
            </a:r>
          </a:p>
          <a:p>
            <a:pPr>
              <a:buNone/>
            </a:pPr>
            <a:r>
              <a:rPr lang="en-US" dirty="0"/>
              <a:t/>
            </a:r>
            <a:br>
              <a:rPr lang="en-US" dirty="0"/>
            </a:br>
            <a:r>
              <a:rPr lang="en-US" dirty="0"/>
              <a:t>Key Components are Reviewed and tracked during sessions</a:t>
            </a:r>
          </a:p>
          <a:p>
            <a:pPr>
              <a:buNone/>
            </a:pPr>
            <a:endParaRPr lang="en-US" dirty="0"/>
          </a:p>
        </p:txBody>
      </p:sp>
    </p:spTree>
    <p:extLst>
      <p:ext uri="{BB962C8B-B14F-4D97-AF65-F5344CB8AC3E}">
        <p14:creationId xmlns:p14="http://schemas.microsoft.com/office/powerpoint/2010/main" val="1185244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6CB09-45AE-409C-9B62-AC1CF11E5B91}"/>
              </a:ext>
            </a:extLst>
          </p:cNvPr>
          <p:cNvSpPr>
            <a:spLocks noGrp="1"/>
          </p:cNvSpPr>
          <p:nvPr>
            <p:ph type="title"/>
          </p:nvPr>
        </p:nvSpPr>
        <p:spPr>
          <a:xfrm>
            <a:off x="982560" y="365125"/>
            <a:ext cx="10226879" cy="1325563"/>
          </a:xfrm>
        </p:spPr>
        <p:txBody>
          <a:bodyPr>
            <a:normAutofit/>
          </a:bodyPr>
          <a:lstStyle/>
          <a:p>
            <a:r>
              <a:rPr lang="en-US" sz="4000" dirty="0"/>
              <a:t>Cognitive Therapy for Suicidal Patients (CT_SP)</a:t>
            </a:r>
          </a:p>
        </p:txBody>
      </p:sp>
      <p:sp>
        <p:nvSpPr>
          <p:cNvPr id="3" name="Content Placeholder 2">
            <a:extLst>
              <a:ext uri="{FF2B5EF4-FFF2-40B4-BE49-F238E27FC236}">
                <a16:creationId xmlns:a16="http://schemas.microsoft.com/office/drawing/2014/main" xmlns="" id="{3780605E-45BA-47DD-93FC-E072490CFBCF}"/>
              </a:ext>
            </a:extLst>
          </p:cNvPr>
          <p:cNvSpPr>
            <a:spLocks noGrp="1"/>
          </p:cNvSpPr>
          <p:nvPr>
            <p:ph idx="1"/>
          </p:nvPr>
        </p:nvSpPr>
        <p:spPr>
          <a:xfrm>
            <a:off x="982560" y="1909515"/>
            <a:ext cx="10515600" cy="4351338"/>
          </a:xfrm>
        </p:spPr>
        <p:txBody>
          <a:bodyPr/>
          <a:lstStyle/>
          <a:p>
            <a:r>
              <a:rPr lang="en-US" dirty="0"/>
              <a:t>Based on Dr. Arron Beck’s Cognitive behavioral model</a:t>
            </a:r>
          </a:p>
          <a:p>
            <a:r>
              <a:rPr lang="en-US" dirty="0"/>
              <a:t>biopsychosocial vulnerabilities can interact with suicidal thoughts and behaviors to produce a “suicide mode”.</a:t>
            </a:r>
          </a:p>
          <a:p>
            <a:r>
              <a:rPr lang="en-US" dirty="0"/>
              <a:t>follows a session structure consistent with a typical CBT session</a:t>
            </a:r>
          </a:p>
          <a:p>
            <a:r>
              <a:rPr lang="en-US" dirty="0"/>
              <a:t>focuses on treatment engagement, risk assessment, and crisis management (Safety Planning, Means Restriction using collaboration</a:t>
            </a:r>
          </a:p>
          <a:p>
            <a:r>
              <a:rPr lang="en-US" dirty="0"/>
              <a:t>Moves toward developing effective coping skills and are taught to evaluate their thoughts and beliefs an d modifying core beliefs</a:t>
            </a:r>
          </a:p>
          <a:p>
            <a:r>
              <a:rPr lang="en-US" dirty="0"/>
              <a:t>Finally includes relapse prevention strategies</a:t>
            </a:r>
          </a:p>
        </p:txBody>
      </p:sp>
    </p:spTree>
    <p:extLst>
      <p:ext uri="{BB962C8B-B14F-4D97-AF65-F5344CB8AC3E}">
        <p14:creationId xmlns:p14="http://schemas.microsoft.com/office/powerpoint/2010/main" val="3537041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819400"/>
            <a:ext cx="5943600" cy="1752600"/>
          </a:xfrm>
          <a:effectLst>
            <a:reflection blurRad="6350" stA="50000" endA="300" endPos="55000" dir="5400000" sy="-100000" algn="bl" rotWithShape="0"/>
          </a:effectLst>
        </p:spPr>
        <p:txBody>
          <a:bodyPr>
            <a:prstTxWarp prst="textDeflate">
              <a:avLst>
                <a:gd name="adj" fmla="val 31011"/>
              </a:avLst>
            </a:prstTxWarp>
            <a:normAutofit/>
          </a:bodyPr>
          <a:lstStyle/>
          <a:p>
            <a:r>
              <a:rPr lang="en-US" sz="3600" dirty="0">
                <a:effectLst>
                  <a:reflection blurRad="6350" stA="60000" endA="900" endPos="58000" dir="5400000" sy="-100000" algn="bl" rotWithShape="0"/>
                </a:effectLst>
              </a:rPr>
              <a:t>Safety Plan</a:t>
            </a:r>
          </a:p>
        </p:txBody>
      </p:sp>
      <p:sp>
        <p:nvSpPr>
          <p:cNvPr id="4" name="TextBox 3"/>
          <p:cNvSpPr txBox="1"/>
          <p:nvPr/>
        </p:nvSpPr>
        <p:spPr>
          <a:xfrm>
            <a:off x="4318000" y="3204308"/>
            <a:ext cx="184666" cy="369332"/>
          </a:xfrm>
          <a:prstGeom prst="rect">
            <a:avLst/>
          </a:prstGeom>
          <a:noFill/>
        </p:spPr>
        <p:txBody>
          <a:bodyPr wrap="none" rtlCol="0">
            <a:spAutoFit/>
          </a:bodyPr>
          <a:lstStyle/>
          <a:p>
            <a:endParaRPr lang="en-US" dirty="0"/>
          </a:p>
        </p:txBody>
      </p:sp>
      <p:sp>
        <p:nvSpPr>
          <p:cNvPr id="6" name="TextBox 5"/>
          <p:cNvSpPr txBox="1"/>
          <p:nvPr/>
        </p:nvSpPr>
        <p:spPr>
          <a:xfrm>
            <a:off x="1911928" y="1104207"/>
            <a:ext cx="7543800" cy="830997"/>
          </a:xfrm>
          <a:prstGeom prst="rect">
            <a:avLst/>
          </a:prstGeom>
          <a:noFill/>
          <a:effectLst>
            <a:glow rad="63500">
              <a:schemeClr val="accent1">
                <a:satMod val="175000"/>
                <a:alpha val="40000"/>
              </a:schemeClr>
            </a:glow>
          </a:effectLst>
        </p:spPr>
        <p:txBody>
          <a:bodyPr wrap="square" rtlCol="0">
            <a:spAutoFit/>
          </a:bodyPr>
          <a:lstStyle/>
          <a:p>
            <a:pPr algn="ctr"/>
            <a:r>
              <a:rPr lang="en-US" sz="4800" b="1" dirty="0">
                <a:solidFill>
                  <a:srgbClr val="F0AD00"/>
                </a:solidFill>
              </a:rPr>
              <a:t>Suicide Prevention</a:t>
            </a:r>
            <a:endParaRPr lang="en-US" sz="4800" dirty="0">
              <a:solidFill>
                <a:srgbClr val="F0AD00"/>
              </a:solidFill>
            </a:endParaRPr>
          </a:p>
        </p:txBody>
      </p:sp>
    </p:spTree>
    <p:extLst>
      <p:ext uri="{BB962C8B-B14F-4D97-AF65-F5344CB8AC3E}">
        <p14:creationId xmlns:p14="http://schemas.microsoft.com/office/powerpoint/2010/main" val="586992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5C601-A8B4-47A1-A0AE-B21438DDA982}"/>
              </a:ext>
            </a:extLst>
          </p:cNvPr>
          <p:cNvSpPr>
            <a:spLocks noGrp="1"/>
          </p:cNvSpPr>
          <p:nvPr>
            <p:ph type="title"/>
          </p:nvPr>
        </p:nvSpPr>
        <p:spPr>
          <a:xfrm>
            <a:off x="1132514" y="365125"/>
            <a:ext cx="10221286" cy="1325563"/>
          </a:xfrm>
        </p:spPr>
        <p:txBody>
          <a:bodyPr>
            <a:normAutofit fontScale="90000"/>
          </a:bodyPr>
          <a:lstStyle/>
          <a:p>
            <a:r>
              <a:rPr lang="en-US" dirty="0"/>
              <a:t>Severe Mental Illness and Violence risk 										</a:t>
            </a:r>
            <a:r>
              <a:rPr lang="en-US" sz="2000" dirty="0" err="1">
                <a:solidFill>
                  <a:schemeClr val="tx1"/>
                </a:solidFill>
              </a:rPr>
              <a:t>Teplin</a:t>
            </a:r>
            <a:r>
              <a:rPr lang="en-US" sz="2000" dirty="0">
                <a:solidFill>
                  <a:schemeClr val="tx1"/>
                </a:solidFill>
              </a:rPr>
              <a:t>, et. Al., 2005)</a:t>
            </a:r>
            <a:endParaRPr lang="en-US" dirty="0"/>
          </a:p>
        </p:txBody>
      </p:sp>
      <p:sp>
        <p:nvSpPr>
          <p:cNvPr id="3" name="Content Placeholder 2">
            <a:extLst>
              <a:ext uri="{FF2B5EF4-FFF2-40B4-BE49-F238E27FC236}">
                <a16:creationId xmlns:a16="http://schemas.microsoft.com/office/drawing/2014/main" xmlns="" id="{DBC2BF16-08DD-4D0E-87D0-5E65C64385AE}"/>
              </a:ext>
            </a:extLst>
          </p:cNvPr>
          <p:cNvSpPr>
            <a:spLocks noGrp="1"/>
          </p:cNvSpPr>
          <p:nvPr>
            <p:ph idx="1"/>
          </p:nvPr>
        </p:nvSpPr>
        <p:spPr>
          <a:xfrm>
            <a:off x="1132514" y="2191385"/>
            <a:ext cx="10221286" cy="4351338"/>
          </a:xfrm>
        </p:spPr>
        <p:txBody>
          <a:bodyPr/>
          <a:lstStyle/>
          <a:p>
            <a:pPr marL="457200" lvl="1" indent="0">
              <a:lnSpc>
                <a:spcPct val="80000"/>
              </a:lnSpc>
              <a:buNone/>
            </a:pPr>
            <a:r>
              <a:rPr lang="en-US" sz="2200" dirty="0">
                <a:latin typeface="Arial" panose="020B0604020202020204" pitchFamily="34" charset="0"/>
                <a:cs typeface="Arial" panose="020B0604020202020204" pitchFamily="34" charset="0"/>
              </a:rPr>
              <a:t>Of 936 receiving services, &gt;25% had been victims of a violent crime (attempted or completed) in the past year…</a:t>
            </a:r>
            <a:r>
              <a:rPr lang="en-US" sz="2200" u="sng" dirty="0">
                <a:solidFill>
                  <a:schemeClr val="accent1">
                    <a:lumMod val="75000"/>
                  </a:schemeClr>
                </a:solidFill>
                <a:latin typeface="Arial" panose="020B0604020202020204" pitchFamily="34" charset="0"/>
                <a:cs typeface="Arial" panose="020B0604020202020204" pitchFamily="34" charset="0"/>
              </a:rPr>
              <a:t>11 times higher</a:t>
            </a:r>
            <a:r>
              <a:rPr lang="en-US" sz="2200" dirty="0">
                <a:solidFill>
                  <a:schemeClr val="accent1">
                    <a:lumMod val="75000"/>
                  </a:schemeClr>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than the general population.</a:t>
            </a:r>
          </a:p>
          <a:p>
            <a:pPr lvl="1">
              <a:lnSpc>
                <a:spcPct val="80000"/>
              </a:lnSpc>
              <a:buNone/>
            </a:pPr>
            <a:endParaRPr lang="en-US" sz="2200" dirty="0">
              <a:latin typeface="Arial" panose="020B0604020202020204" pitchFamily="34" charset="0"/>
              <a:cs typeface="Arial" panose="020B0604020202020204" pitchFamily="34" charset="0"/>
            </a:endParaRPr>
          </a:p>
          <a:p>
            <a:pPr marL="457200" lvl="1" indent="0">
              <a:lnSpc>
                <a:spcPct val="80000"/>
              </a:lnSpc>
              <a:buNone/>
            </a:pPr>
            <a:r>
              <a:rPr lang="en-US" sz="2200" dirty="0">
                <a:latin typeface="Arial" panose="020B0604020202020204" pitchFamily="34" charset="0"/>
                <a:cs typeface="Arial" panose="020B0604020202020204" pitchFamily="34" charset="0"/>
              </a:rPr>
              <a:t>17%  had been victims of completed violence.</a:t>
            </a:r>
          </a:p>
          <a:p>
            <a:pPr lvl="1">
              <a:lnSpc>
                <a:spcPct val="80000"/>
              </a:lnSpc>
              <a:buNone/>
            </a:pPr>
            <a:endParaRPr lang="en-US" sz="2200" dirty="0">
              <a:latin typeface="Arial" panose="020B0604020202020204" pitchFamily="34" charset="0"/>
              <a:cs typeface="Arial" panose="020B0604020202020204" pitchFamily="34" charset="0"/>
            </a:endParaRPr>
          </a:p>
          <a:p>
            <a:pPr marL="457200" lvl="1" indent="0">
              <a:lnSpc>
                <a:spcPct val="80000"/>
              </a:lnSpc>
              <a:buNone/>
            </a:pPr>
            <a:r>
              <a:rPr lang="en-US" sz="2200" dirty="0">
                <a:solidFill>
                  <a:schemeClr val="tx1"/>
                </a:solidFill>
                <a:latin typeface="Arial" panose="020B0604020202020204" pitchFamily="34" charset="0"/>
                <a:cs typeface="Arial" panose="020B0604020202020204" pitchFamily="34" charset="0"/>
              </a:rPr>
              <a:t>21% had been victims of personal theft; general population 0.2%...</a:t>
            </a:r>
            <a:r>
              <a:rPr lang="en-US" sz="2200" dirty="0">
                <a:solidFill>
                  <a:schemeClr val="accent1">
                    <a:lumMod val="75000"/>
                  </a:schemeClr>
                </a:solidFill>
                <a:latin typeface="Arial" panose="020B0604020202020204" pitchFamily="34" charset="0"/>
                <a:cs typeface="Arial" panose="020B0604020202020204" pitchFamily="34" charset="0"/>
              </a:rPr>
              <a:t>140 times higher</a:t>
            </a:r>
            <a:r>
              <a:rPr lang="en-US" sz="2200" dirty="0">
                <a:solidFill>
                  <a:srgbClr val="AF429D"/>
                </a:solidFill>
                <a:latin typeface="Arial" panose="020B0604020202020204" pitchFamily="34" charset="0"/>
                <a:cs typeface="Arial" panose="020B0604020202020204" pitchFamily="34" charset="0"/>
              </a:rPr>
              <a:t>.</a:t>
            </a:r>
          </a:p>
          <a:p>
            <a:pPr lvl="1">
              <a:lnSpc>
                <a:spcPct val="80000"/>
              </a:lnSpc>
              <a:buNone/>
            </a:pPr>
            <a:endParaRPr lang="en-US" sz="2200" dirty="0">
              <a:solidFill>
                <a:srgbClr val="00B050"/>
              </a:solidFill>
              <a:latin typeface="Arial" panose="020B0604020202020204" pitchFamily="34" charset="0"/>
              <a:cs typeface="Arial" panose="020B0604020202020204" pitchFamily="34" charset="0"/>
            </a:endParaRPr>
          </a:p>
          <a:p>
            <a:pPr marL="457200" lvl="1" indent="0">
              <a:lnSpc>
                <a:spcPct val="80000"/>
              </a:lnSpc>
              <a:buNone/>
            </a:pPr>
            <a:r>
              <a:rPr lang="en-US" sz="2200" dirty="0">
                <a:latin typeface="Arial" panose="020B0604020202020204" pitchFamily="34" charset="0"/>
                <a:cs typeface="Arial" panose="020B0604020202020204" pitchFamily="34" charset="0"/>
              </a:rPr>
              <a:t>28% had been victims of property crime; general population 8.4%.</a:t>
            </a:r>
          </a:p>
          <a:p>
            <a:endParaRPr lang="en-US" dirty="0"/>
          </a:p>
        </p:txBody>
      </p:sp>
    </p:spTree>
    <p:extLst>
      <p:ext uri="{BB962C8B-B14F-4D97-AF65-F5344CB8AC3E}">
        <p14:creationId xmlns:p14="http://schemas.microsoft.com/office/powerpoint/2010/main" val="4168209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202" y="331569"/>
            <a:ext cx="10067488" cy="1325563"/>
          </a:xfrm>
        </p:spPr>
        <p:txBody>
          <a:bodyPr>
            <a:normAutofit/>
          </a:bodyPr>
          <a:lstStyle/>
          <a:p>
            <a:r>
              <a:rPr lang="en-US" dirty="0"/>
              <a:t>Introduction to the Suicide Safety Plan </a:t>
            </a:r>
          </a:p>
        </p:txBody>
      </p:sp>
      <p:sp>
        <p:nvSpPr>
          <p:cNvPr id="3" name="Content Placeholder 2"/>
          <p:cNvSpPr>
            <a:spLocks noGrp="1"/>
          </p:cNvSpPr>
          <p:nvPr>
            <p:ph sz="quarter" idx="1"/>
          </p:nvPr>
        </p:nvSpPr>
        <p:spPr>
          <a:xfrm>
            <a:off x="989202" y="2068906"/>
            <a:ext cx="10515600" cy="4351338"/>
          </a:xfrm>
        </p:spPr>
        <p:txBody>
          <a:bodyPr>
            <a:normAutofit fontScale="92500" lnSpcReduction="20000"/>
          </a:bodyPr>
          <a:lstStyle/>
          <a:p>
            <a:r>
              <a:rPr lang="en-US" dirty="0"/>
              <a:t>No harm contracts…do not work</a:t>
            </a:r>
            <a:br>
              <a:rPr lang="en-US" dirty="0"/>
            </a:br>
            <a:endParaRPr lang="en-US" dirty="0"/>
          </a:p>
          <a:p>
            <a:r>
              <a:rPr lang="en-US" dirty="0"/>
              <a:t>It is a brief clinical intervention</a:t>
            </a:r>
            <a:br>
              <a:rPr lang="en-US" dirty="0"/>
            </a:br>
            <a:endParaRPr lang="en-US" dirty="0"/>
          </a:p>
          <a:p>
            <a:r>
              <a:rPr lang="en-US" dirty="0"/>
              <a:t>It can serve as a valuable adjunct to a risk assessment</a:t>
            </a:r>
            <a:br>
              <a:rPr lang="en-US" dirty="0"/>
            </a:br>
            <a:endParaRPr lang="en-US" dirty="0"/>
          </a:p>
          <a:p>
            <a:r>
              <a:rPr lang="en-US" dirty="0"/>
              <a:t>It is a prioritized written list of coping strategies and sources of support</a:t>
            </a:r>
            <a:br>
              <a:rPr lang="en-US" dirty="0"/>
            </a:br>
            <a:endParaRPr lang="en-US" dirty="0"/>
          </a:p>
          <a:p>
            <a:r>
              <a:rPr lang="en-US" dirty="0"/>
              <a:t>It provides a pre-determined list of potential coping strategies and a list of agencies and individuals for contact</a:t>
            </a:r>
            <a:br>
              <a:rPr lang="en-US" dirty="0"/>
            </a:br>
            <a:endParaRPr lang="en-US" dirty="0"/>
          </a:p>
          <a:p>
            <a:pPr marL="0" indent="0" fontAlgn="base">
              <a:spcBef>
                <a:spcPct val="60000"/>
              </a:spcBef>
              <a:spcAft>
                <a:spcPct val="0"/>
              </a:spcAft>
              <a:buNone/>
            </a:pPr>
            <a:r>
              <a:rPr lang="en-US" sz="1400" b="1" kern="0" dirty="0">
                <a:solidFill>
                  <a:srgbClr val="000000"/>
                </a:solidFill>
                <a:latin typeface="Arial"/>
                <a:ea typeface="ＭＳ Ｐゴシック" charset="0"/>
              </a:rPr>
              <a:t>						Rudd, Mandrusiak, &amp; Joiner (2006);Stanley &amp; Brown (2008)</a:t>
            </a:r>
          </a:p>
          <a:p>
            <a:endParaRPr lang="en-US" dirty="0"/>
          </a:p>
        </p:txBody>
      </p:sp>
    </p:spTree>
    <p:extLst>
      <p:ext uri="{BB962C8B-B14F-4D97-AF65-F5344CB8AC3E}">
        <p14:creationId xmlns:p14="http://schemas.microsoft.com/office/powerpoint/2010/main" val="2117035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255203" y="373514"/>
            <a:ext cx="9681594" cy="1325563"/>
          </a:xfrm>
        </p:spPr>
        <p:txBody>
          <a:bodyPr>
            <a:normAutofit/>
          </a:bodyPr>
          <a:lstStyle/>
          <a:p>
            <a:pPr eaLnBrk="1" hangingPunct="1">
              <a:defRPr/>
            </a:pPr>
            <a:r>
              <a:rPr lang="en-US" b="1" dirty="0"/>
              <a:t>Suicide Prevention</a:t>
            </a:r>
            <a:r>
              <a:rPr lang="en-US" sz="4000" b="1" dirty="0"/>
              <a:t/>
            </a:r>
            <a:br>
              <a:rPr lang="en-US" sz="4000" b="1" dirty="0"/>
            </a:br>
            <a:r>
              <a:rPr lang="en-US" sz="4000" b="1" dirty="0"/>
              <a:t>Safety Plan</a:t>
            </a:r>
            <a:endParaRPr lang="en-US" sz="2800" b="1" dirty="0"/>
          </a:p>
        </p:txBody>
      </p:sp>
      <p:sp>
        <p:nvSpPr>
          <p:cNvPr id="31747" name="Rectangle 3"/>
          <p:cNvSpPr>
            <a:spLocks noGrp="1" noChangeArrowheads="1"/>
          </p:cNvSpPr>
          <p:nvPr>
            <p:ph sz="quarter" idx="1"/>
          </p:nvPr>
        </p:nvSpPr>
        <p:spPr>
          <a:xfrm>
            <a:off x="1255203" y="1842403"/>
            <a:ext cx="10515600" cy="4351338"/>
          </a:xfrm>
        </p:spPr>
        <p:txBody>
          <a:bodyPr>
            <a:normAutofit/>
          </a:bodyPr>
          <a:lstStyle/>
          <a:p>
            <a:pPr eaLnBrk="1" hangingPunct="1"/>
            <a:endParaRPr lang="en-US" sz="1800" b="1" dirty="0"/>
          </a:p>
          <a:p>
            <a:pPr eaLnBrk="1" hangingPunct="1"/>
            <a:r>
              <a:rPr lang="en-US" sz="1800" b="1" dirty="0"/>
              <a:t>The Effects of the Use of "No-Suicide Contracts" in Community Crisis Situations: The Experience of Clinicians and Consumers </a:t>
            </a:r>
          </a:p>
          <a:p>
            <a:pPr eaLnBrk="1" hangingPunct="1">
              <a:buFontTx/>
              <a:buNone/>
            </a:pPr>
            <a:r>
              <a:rPr lang="en-US" sz="1800" dirty="0"/>
              <a:t>Tony L. Farrow; Alexander I. F. Simpson; Helen B. Warren</a:t>
            </a:r>
          </a:p>
          <a:p>
            <a:pPr eaLnBrk="1" hangingPunct="1">
              <a:buFontTx/>
              <a:buNone/>
            </a:pPr>
            <a:r>
              <a:rPr lang="en-US" sz="1800" i="1" dirty="0"/>
              <a:t>Brief Treatment and Crisis Intervention; </a:t>
            </a:r>
            <a:r>
              <a:rPr lang="en-US" sz="1800" dirty="0"/>
              <a:t>Sep 1, 2002; 2, 3; Research Library</a:t>
            </a:r>
          </a:p>
          <a:p>
            <a:pPr eaLnBrk="1" hangingPunct="1">
              <a:buFontTx/>
              <a:buNone/>
            </a:pPr>
            <a:r>
              <a:rPr lang="en-US" sz="1800" dirty="0"/>
              <a:t>pg. 241</a:t>
            </a:r>
          </a:p>
          <a:p>
            <a:pPr eaLnBrk="1" hangingPunct="1">
              <a:buFontTx/>
              <a:buNone/>
            </a:pPr>
            <a:endParaRPr lang="en-US" sz="1800" dirty="0"/>
          </a:p>
          <a:p>
            <a:pPr eaLnBrk="1" hangingPunct="1"/>
            <a:r>
              <a:rPr lang="en-US" sz="1800" b="1" dirty="0"/>
              <a:t>The Case Against No-Suicide Contracts: The Commitment to Treatment Statement as a Practice Alternative</a:t>
            </a:r>
          </a:p>
          <a:p>
            <a:pPr eaLnBrk="1" hangingPunct="1">
              <a:buFontTx/>
              <a:buNone/>
            </a:pPr>
            <a:r>
              <a:rPr lang="en-US" sz="1800" dirty="0"/>
              <a:t>M. David Rudd, Michael Mandrusiak, Thomas E. Joiner Jr.</a:t>
            </a:r>
          </a:p>
          <a:p>
            <a:pPr eaLnBrk="1" hangingPunct="1">
              <a:buFontTx/>
              <a:buNone/>
            </a:pPr>
            <a:r>
              <a:rPr lang="en-US" sz="1800" i="1" dirty="0"/>
              <a:t>Journal of Clinical Psychology</a:t>
            </a:r>
            <a:r>
              <a:rPr lang="en-US" sz="1800" dirty="0"/>
              <a:t>: In session, Vol. 62(2), 243–251 (2006)</a:t>
            </a:r>
          </a:p>
        </p:txBody>
      </p:sp>
    </p:spTree>
    <p:extLst>
      <p:ext uri="{BB962C8B-B14F-4D97-AF65-F5344CB8AC3E}">
        <p14:creationId xmlns:p14="http://schemas.microsoft.com/office/powerpoint/2010/main" val="1007183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936" y="365125"/>
            <a:ext cx="10017154" cy="1325563"/>
          </a:xfrm>
        </p:spPr>
        <p:txBody>
          <a:bodyPr/>
          <a:lstStyle/>
          <a:p>
            <a:r>
              <a:rPr lang="en-US" dirty="0"/>
              <a:t>Developing a Suicide Safety Plan </a:t>
            </a:r>
          </a:p>
        </p:txBody>
      </p:sp>
      <p:sp>
        <p:nvSpPr>
          <p:cNvPr id="3" name="Content Placeholder 2"/>
          <p:cNvSpPr>
            <a:spLocks noGrp="1"/>
          </p:cNvSpPr>
          <p:nvPr>
            <p:ph sz="quarter" idx="1"/>
          </p:nvPr>
        </p:nvSpPr>
        <p:spPr>
          <a:xfrm>
            <a:off x="1453659" y="2058000"/>
            <a:ext cx="9218816" cy="4351338"/>
          </a:xfrm>
        </p:spPr>
        <p:txBody>
          <a:bodyPr>
            <a:normAutofit/>
          </a:bodyPr>
          <a:lstStyle/>
          <a:p>
            <a:r>
              <a:rPr lang="en-US" dirty="0"/>
              <a:t>Typically should be done after a risk assessment</a:t>
            </a:r>
            <a:br>
              <a:rPr lang="en-US" dirty="0"/>
            </a:br>
            <a:endParaRPr lang="en-US" dirty="0"/>
          </a:p>
          <a:p>
            <a:r>
              <a:rPr lang="en-US" dirty="0"/>
              <a:t>Collaboration is improved when sitting side by side</a:t>
            </a:r>
            <a:br>
              <a:rPr lang="en-US" dirty="0"/>
            </a:br>
            <a:endParaRPr lang="en-US" dirty="0"/>
          </a:p>
          <a:p>
            <a:r>
              <a:rPr lang="en-US" dirty="0"/>
              <a:t>Use a problem solving approach</a:t>
            </a:r>
            <a:br>
              <a:rPr lang="en-US" dirty="0"/>
            </a:br>
            <a:endParaRPr lang="en-US" dirty="0"/>
          </a:p>
          <a:p>
            <a:r>
              <a:rPr lang="en-US" dirty="0"/>
              <a:t>Focus specifically on the Safety plan</a:t>
            </a:r>
          </a:p>
          <a:p>
            <a:pPr marL="0" indent="0" fontAlgn="base">
              <a:spcBef>
                <a:spcPct val="60000"/>
              </a:spcBef>
              <a:spcAft>
                <a:spcPct val="0"/>
              </a:spcAft>
              <a:buNone/>
            </a:pPr>
            <a:r>
              <a:rPr lang="en-US" dirty="0"/>
              <a:t/>
            </a:r>
            <a:br>
              <a:rPr lang="en-US" dirty="0"/>
            </a:br>
            <a:r>
              <a:rPr lang="en-US" dirty="0"/>
              <a:t>						</a:t>
            </a:r>
            <a:r>
              <a:rPr lang="en-US" sz="1400" b="1" kern="0" dirty="0">
                <a:solidFill>
                  <a:srgbClr val="000000"/>
                </a:solidFill>
                <a:latin typeface="Arial"/>
                <a:ea typeface="ＭＳ Ｐゴシック" charset="0"/>
              </a:rPr>
              <a:t>Stanley &amp; Brown (2008); Jobes (2006)</a:t>
            </a:r>
          </a:p>
          <a:p>
            <a:pPr marL="0" indent="0">
              <a:buNone/>
            </a:pPr>
            <a:endParaRPr lang="en-US" dirty="0"/>
          </a:p>
        </p:txBody>
      </p:sp>
    </p:spTree>
    <p:extLst>
      <p:ext uri="{BB962C8B-B14F-4D97-AF65-F5344CB8AC3E}">
        <p14:creationId xmlns:p14="http://schemas.microsoft.com/office/powerpoint/2010/main" val="20572212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154535" y="373514"/>
            <a:ext cx="9882930" cy="1325563"/>
          </a:xfrm>
        </p:spPr>
        <p:txBody>
          <a:bodyPr>
            <a:normAutofit/>
          </a:bodyPr>
          <a:lstStyle/>
          <a:p>
            <a:pPr eaLnBrk="1" hangingPunct="1">
              <a:defRPr/>
            </a:pPr>
            <a:r>
              <a:rPr lang="en-US" sz="4000" dirty="0"/>
              <a:t>Basic Components of a Safety Plan</a:t>
            </a:r>
          </a:p>
        </p:txBody>
      </p:sp>
      <p:sp>
        <p:nvSpPr>
          <p:cNvPr id="126979" name="Rectangle 3"/>
          <p:cNvSpPr>
            <a:spLocks noGrp="1" noChangeArrowheads="1"/>
          </p:cNvSpPr>
          <p:nvPr>
            <p:ph sz="quarter" idx="1"/>
          </p:nvPr>
        </p:nvSpPr>
        <p:spPr>
          <a:xfrm>
            <a:off x="1154535" y="1825625"/>
            <a:ext cx="10515600" cy="4351338"/>
          </a:xfrm>
        </p:spPr>
        <p:txBody>
          <a:bodyPr>
            <a:normAutofit/>
          </a:bodyPr>
          <a:lstStyle/>
          <a:p>
            <a:pPr marL="533400" indent="-533400">
              <a:buNone/>
              <a:defRPr/>
            </a:pPr>
            <a:endParaRPr lang="en-US" sz="2400" dirty="0"/>
          </a:p>
          <a:p>
            <a:pPr marL="533400" indent="-533400">
              <a:buNone/>
              <a:defRPr/>
            </a:pPr>
            <a:r>
              <a:rPr lang="en-US" sz="2400" dirty="0"/>
              <a:t>1)</a:t>
            </a:r>
            <a:r>
              <a:rPr lang="en-US" sz="2400" dirty="0">
                <a:solidFill>
                  <a:srgbClr val="FFFF00"/>
                </a:solidFill>
              </a:rPr>
              <a:t>   </a:t>
            </a:r>
            <a:r>
              <a:rPr lang="en-US" sz="2400" dirty="0"/>
              <a:t>Recognizing warning signs that are proximal to an impending suicidal crisis. </a:t>
            </a:r>
            <a:br>
              <a:rPr lang="en-US" sz="2400" dirty="0"/>
            </a:br>
            <a:endParaRPr lang="en-US" sz="2400" dirty="0"/>
          </a:p>
          <a:p>
            <a:pPr marL="533400" indent="-533400">
              <a:buNone/>
              <a:defRPr/>
            </a:pPr>
            <a:r>
              <a:rPr lang="en-US" sz="2400" dirty="0"/>
              <a:t>2)   Identifying and employing internal coping strategies without needing to contact another person. </a:t>
            </a:r>
            <a:br>
              <a:rPr lang="en-US" sz="2400" dirty="0"/>
            </a:br>
            <a:endParaRPr lang="en-US" sz="2400" dirty="0"/>
          </a:p>
          <a:p>
            <a:pPr marL="533400" indent="-533400">
              <a:buNone/>
              <a:defRPr/>
            </a:pPr>
            <a:r>
              <a:rPr lang="en-US" sz="2400" dirty="0"/>
              <a:t>3)   Utilizing contacts with people as a means of distraction from suicidal thoughts and urges. This includes going to healthy social settings, such as a coffee shop or place of religion or socializing with family members or others who may offer support </a:t>
            </a:r>
            <a:r>
              <a:rPr lang="en-US" sz="2400" i="1" dirty="0"/>
              <a:t>without discussing suicidal thoughts.</a:t>
            </a:r>
            <a:endParaRPr lang="en-US" sz="2400" dirty="0"/>
          </a:p>
        </p:txBody>
      </p:sp>
    </p:spTree>
    <p:extLst>
      <p:ext uri="{BB962C8B-B14F-4D97-AF65-F5344CB8AC3E}">
        <p14:creationId xmlns:p14="http://schemas.microsoft.com/office/powerpoint/2010/main" val="192031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183896" y="373514"/>
            <a:ext cx="9824207" cy="1325563"/>
          </a:xfrm>
        </p:spPr>
        <p:txBody>
          <a:bodyPr>
            <a:normAutofit/>
          </a:bodyPr>
          <a:lstStyle/>
          <a:p>
            <a:pPr eaLnBrk="1" hangingPunct="1">
              <a:defRPr/>
            </a:pPr>
            <a:r>
              <a:rPr lang="en-US" sz="4000" dirty="0"/>
              <a:t>Basic Components of a Safety Plan</a:t>
            </a:r>
          </a:p>
        </p:txBody>
      </p:sp>
      <p:sp>
        <p:nvSpPr>
          <p:cNvPr id="136195" name="Rectangle 3"/>
          <p:cNvSpPr>
            <a:spLocks noGrp="1" noChangeArrowheads="1"/>
          </p:cNvSpPr>
          <p:nvPr>
            <p:ph sz="quarter" idx="1"/>
          </p:nvPr>
        </p:nvSpPr>
        <p:spPr>
          <a:xfrm>
            <a:off x="1183896" y="1825625"/>
            <a:ext cx="10515600" cy="4351338"/>
          </a:xfrm>
        </p:spPr>
        <p:txBody>
          <a:bodyPr>
            <a:normAutofit fontScale="92500" lnSpcReduction="10000"/>
          </a:bodyPr>
          <a:lstStyle/>
          <a:p>
            <a:pPr eaLnBrk="1" hangingPunct="1">
              <a:lnSpc>
                <a:spcPct val="80000"/>
              </a:lnSpc>
              <a:buFontTx/>
              <a:buNone/>
              <a:defRPr/>
            </a:pPr>
            <a:r>
              <a:rPr lang="en-US" sz="2400" dirty="0"/>
              <a:t/>
            </a:r>
            <a:br>
              <a:rPr lang="en-US" sz="2400" dirty="0"/>
            </a:br>
            <a:endParaRPr lang="en-US" sz="2400" dirty="0"/>
          </a:p>
          <a:p>
            <a:pPr eaLnBrk="1" hangingPunct="1">
              <a:lnSpc>
                <a:spcPct val="80000"/>
              </a:lnSpc>
              <a:buFontTx/>
              <a:buNone/>
              <a:defRPr/>
            </a:pPr>
            <a:r>
              <a:rPr lang="en-US" sz="2400" dirty="0"/>
              <a:t>4) Contacting family members or friends who may help to  resolve a crisis and with whom Suicidality can be discussed. </a:t>
            </a:r>
            <a:br>
              <a:rPr lang="en-US" sz="2400" dirty="0"/>
            </a:br>
            <a:endParaRPr lang="en-US" sz="2400" dirty="0"/>
          </a:p>
          <a:p>
            <a:pPr eaLnBrk="1" hangingPunct="1">
              <a:lnSpc>
                <a:spcPct val="80000"/>
              </a:lnSpc>
              <a:buFontTx/>
              <a:buNone/>
              <a:defRPr/>
            </a:pPr>
            <a:r>
              <a:rPr lang="en-US" sz="2400" dirty="0"/>
              <a:t>5) Contacting mental health professionals or agencies. </a:t>
            </a:r>
            <a:br>
              <a:rPr lang="en-US" sz="2400" dirty="0"/>
            </a:br>
            <a:endParaRPr lang="en-US" sz="2400" dirty="0"/>
          </a:p>
          <a:p>
            <a:pPr eaLnBrk="1" hangingPunct="1">
              <a:lnSpc>
                <a:spcPct val="80000"/>
              </a:lnSpc>
              <a:buFontTx/>
              <a:buNone/>
              <a:defRPr/>
            </a:pPr>
            <a:r>
              <a:rPr lang="en-US" sz="2400" dirty="0"/>
              <a:t>6) Reducing the potential for use of lethal means. </a:t>
            </a:r>
          </a:p>
          <a:p>
            <a:pPr eaLnBrk="1" hangingPunct="1">
              <a:lnSpc>
                <a:spcPct val="80000"/>
              </a:lnSpc>
              <a:buFontTx/>
              <a:buNone/>
              <a:defRPr/>
            </a:pPr>
            <a:endParaRPr lang="en-US" sz="2400" dirty="0"/>
          </a:p>
          <a:p>
            <a:pPr eaLnBrk="1" hangingPunct="1">
              <a:lnSpc>
                <a:spcPct val="80000"/>
              </a:lnSpc>
              <a:buFontTx/>
              <a:buNone/>
              <a:defRPr/>
            </a:pPr>
            <a:r>
              <a:rPr lang="en-US" sz="1800" b="1" dirty="0"/>
              <a:t>	</a:t>
            </a:r>
          </a:p>
          <a:p>
            <a:pPr eaLnBrk="1" hangingPunct="1">
              <a:lnSpc>
                <a:spcPct val="80000"/>
              </a:lnSpc>
              <a:buFontTx/>
              <a:buNone/>
              <a:defRPr/>
            </a:pPr>
            <a:r>
              <a:rPr lang="en-US" sz="1800" b="1" dirty="0"/>
              <a:t>Safety Plan Treatment Manual to Reduce Suicide Risk: Veteran Version</a:t>
            </a:r>
          </a:p>
          <a:p>
            <a:pPr eaLnBrk="1" hangingPunct="1">
              <a:lnSpc>
                <a:spcPct val="80000"/>
              </a:lnSpc>
              <a:buFontTx/>
              <a:buNone/>
              <a:defRPr/>
            </a:pPr>
            <a:r>
              <a:rPr lang="en-US" sz="1800" dirty="0"/>
              <a:t>Barbara Stanley, Ph.D. and Gregory K. Brown, Ph.D</a:t>
            </a:r>
            <a:r>
              <a:rPr lang="en-US" sz="1800" b="1" dirty="0"/>
              <a:t>.</a:t>
            </a:r>
            <a:endParaRPr lang="en-US" sz="1800" dirty="0"/>
          </a:p>
          <a:p>
            <a:pPr eaLnBrk="1" hangingPunct="1">
              <a:lnSpc>
                <a:spcPct val="80000"/>
              </a:lnSpc>
              <a:buFontTx/>
              <a:buNone/>
              <a:defRPr/>
            </a:pPr>
            <a:r>
              <a:rPr lang="en-US" sz="1800" dirty="0"/>
              <a:t>In collaboration with Bradley Karlin, Ph.D., Janet E. Kemp, Ph.D.</a:t>
            </a:r>
          </a:p>
          <a:p>
            <a:pPr eaLnBrk="1" hangingPunct="1">
              <a:lnSpc>
                <a:spcPct val="80000"/>
              </a:lnSpc>
              <a:buFontTx/>
              <a:buNone/>
              <a:defRPr/>
            </a:pPr>
            <a:r>
              <a:rPr lang="en-US" sz="1800" dirty="0"/>
              <a:t>and Heather A. VonBergen, Ph.D.</a:t>
            </a:r>
          </a:p>
          <a:p>
            <a:pPr eaLnBrk="1" hangingPunct="1">
              <a:lnSpc>
                <a:spcPct val="80000"/>
              </a:lnSpc>
              <a:defRPr/>
            </a:pPr>
            <a:endParaRPr lang="en-US" sz="2400" dirty="0"/>
          </a:p>
        </p:txBody>
      </p:sp>
    </p:spTree>
    <p:extLst>
      <p:ext uri="{BB962C8B-B14F-4D97-AF65-F5344CB8AC3E}">
        <p14:creationId xmlns:p14="http://schemas.microsoft.com/office/powerpoint/2010/main" val="324870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053867" y="356736"/>
            <a:ext cx="10084266" cy="1325563"/>
          </a:xfrm>
        </p:spPr>
        <p:txBody>
          <a:bodyPr/>
          <a:lstStyle/>
          <a:p>
            <a:pPr eaLnBrk="1" hangingPunct="1">
              <a:defRPr/>
            </a:pPr>
            <a:r>
              <a:rPr lang="en-US" sz="4800" b="1" dirty="0"/>
              <a:t>Suicide Prevention</a:t>
            </a:r>
          </a:p>
        </p:txBody>
      </p:sp>
      <p:sp>
        <p:nvSpPr>
          <p:cNvPr id="139267" name="Rectangle 3"/>
          <p:cNvSpPr>
            <a:spLocks noGrp="1" noChangeArrowheads="1"/>
          </p:cNvSpPr>
          <p:nvPr>
            <p:ph sz="quarter" idx="1"/>
          </p:nvPr>
        </p:nvSpPr>
        <p:spPr>
          <a:xfrm>
            <a:off x="1053867" y="1834014"/>
            <a:ext cx="10515600" cy="4351338"/>
          </a:xfrm>
        </p:spPr>
        <p:txBody>
          <a:bodyPr/>
          <a:lstStyle/>
          <a:p>
            <a:pPr eaLnBrk="1" hangingPunct="1">
              <a:buFontTx/>
              <a:buNone/>
              <a:defRPr/>
            </a:pPr>
            <a:r>
              <a:rPr lang="en-US" sz="2400" i="1" dirty="0"/>
              <a:t>	</a:t>
            </a:r>
          </a:p>
          <a:p>
            <a:pPr eaLnBrk="1" hangingPunct="1">
              <a:buFontTx/>
              <a:buNone/>
              <a:defRPr/>
            </a:pPr>
            <a:r>
              <a:rPr lang="en-US" sz="2400" i="1" dirty="0"/>
              <a:t>	</a:t>
            </a:r>
            <a:r>
              <a:rPr lang="en-US" sz="3200" i="1" dirty="0"/>
              <a:t>“The suffering of the suicidal is private and inexpressible, leaving family members, friends, and colleagues to deal with an almost unfathomable kind of loss, as well as guilt. Suicide carries in its aftermath a level of confusion and devastation that is, for the most part, beyond description.”</a:t>
            </a:r>
            <a:endParaRPr lang="en-US" sz="3200" dirty="0"/>
          </a:p>
          <a:p>
            <a:pPr eaLnBrk="1" hangingPunct="1">
              <a:buFontTx/>
              <a:buNone/>
              <a:defRPr/>
            </a:pPr>
            <a:r>
              <a:rPr lang="en-US" sz="3200" dirty="0"/>
              <a:t>								Kay Redfield Jamison</a:t>
            </a:r>
          </a:p>
        </p:txBody>
      </p:sp>
    </p:spTree>
    <p:extLst>
      <p:ext uri="{BB962C8B-B14F-4D97-AF65-F5344CB8AC3E}">
        <p14:creationId xmlns:p14="http://schemas.microsoft.com/office/powerpoint/2010/main" val="66233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References</a:t>
            </a:r>
            <a:br>
              <a:rPr lang="en-US" dirty="0"/>
            </a:br>
            <a:endParaRPr lang="en-US" dirty="0"/>
          </a:p>
        </p:txBody>
      </p:sp>
      <p:sp>
        <p:nvSpPr>
          <p:cNvPr id="3" name="Content Placeholder 2"/>
          <p:cNvSpPr>
            <a:spLocks noGrp="1"/>
          </p:cNvSpPr>
          <p:nvPr>
            <p:ph sz="quarter" idx="1"/>
          </p:nvPr>
        </p:nvSpPr>
        <p:spPr/>
        <p:txBody>
          <a:bodyPr>
            <a:normAutofit/>
          </a:bodyPr>
          <a:lstStyle/>
          <a:p>
            <a:pPr marL="342900" indent="-342900">
              <a:buFont typeface="+mj-lt"/>
              <a:buAutoNum type="arabicPeriod"/>
            </a:pPr>
            <a:r>
              <a:rPr lang="en-US" sz="1500" dirty="0"/>
              <a:t>American Psychiatric Association. Practice guideline for the assessment and treatment of patients with suicidal behaviors. </a:t>
            </a:r>
            <a:r>
              <a:rPr lang="en-US" sz="1500" i="1" dirty="0"/>
              <a:t>Am J of Psychiatry</a:t>
            </a:r>
            <a:r>
              <a:rPr lang="en-US" sz="1500" dirty="0"/>
              <a:t> 160:1-60, Nov. 2003.</a:t>
            </a:r>
          </a:p>
          <a:p>
            <a:pPr marL="342900" indent="-342900">
              <a:buFont typeface="+mj-lt"/>
              <a:buAutoNum type="arabicPeriod"/>
            </a:pPr>
            <a:r>
              <a:rPr lang="en-US" sz="1500" dirty="0">
                <a:solidFill>
                  <a:srgbClr val="000000"/>
                </a:solidFill>
              </a:rPr>
              <a:t>Jobes, D. A. (2006). Managing suicidal risk: A collaborative approach. New York: Guilford</a:t>
            </a:r>
          </a:p>
          <a:p>
            <a:pPr marL="342900" indent="-342900">
              <a:buFont typeface="+mj-lt"/>
              <a:buAutoNum type="arabicPeriod"/>
            </a:pPr>
            <a:r>
              <a:rPr lang="en-US" sz="1500" dirty="0"/>
              <a:t>Huang C., BiRong, D., Zhen-Chan, L., Yuan, z., Yu-Sheng, P., &amp;Qing-Xiu, L. Collaborative care interventions for depression in the elderly: A systematic review of Randomized controlled trials. Journal of Investigative Medicine 57 (2) Feb 2009.</a:t>
            </a:r>
          </a:p>
          <a:p>
            <a:pPr marL="342900" indent="-342900">
              <a:buFont typeface="+mj-lt"/>
              <a:buAutoNum type="arabicPeriod"/>
            </a:pPr>
            <a:r>
              <a:rPr lang="en-US" sz="1400" dirty="0"/>
              <a:t> Kemp, J &amp; Bossarte, R Suicide Data Report, 2012 Department of Veterans Affairs, Mental Health Services, Suicide Prevention Program </a:t>
            </a:r>
          </a:p>
          <a:p>
            <a:pPr marL="342900" indent="-342900">
              <a:buFont typeface="+mj-lt"/>
              <a:buAutoNum type="arabicPeriod"/>
            </a:pPr>
            <a:r>
              <a:rPr lang="en-US" sz="1500" dirty="0"/>
              <a:t>Mellqvist, M, Wiktorsson, S., Joas, E., Svante, O., Ingmar, S. &amp; Waern, M. Sense of coherence in elderly suicide attempters: The impact of social and health-related factors. International Psychogeriatrics 23:6 986-993, 2011.</a:t>
            </a:r>
          </a:p>
          <a:p>
            <a:pPr marL="342900" indent="-342900">
              <a:buFont typeface="+mj-lt"/>
              <a:buAutoNum type="arabicPeriod"/>
            </a:pPr>
            <a:r>
              <a:rPr lang="en-US" sz="1500" dirty="0"/>
              <a:t>Operation S.A.V.E. Guide Training VA Edition Dr. Kerry Knox, Dr. Jan Kemp, Dr. Deborah King &amp; Jane Wood</a:t>
            </a:r>
          </a:p>
          <a:p>
            <a:pPr marL="342900" indent="-342900">
              <a:buFont typeface="+mj-lt"/>
              <a:buAutoNum type="arabicPeriod"/>
            </a:pPr>
            <a:r>
              <a:rPr lang="en-US" sz="1500" dirty="0">
                <a:cs typeface="Times New Roman" pitchFamily="18" charset="0"/>
              </a:rPr>
              <a:t>National Center for Injury and Prevention Control. WISQARS (Web-based Injury Statistics Query and Reporting System). http://www.cdc.gov/ncipc/wisqars/ accessed Dec 2012.</a:t>
            </a:r>
            <a:endParaRPr lang="en-US" sz="1500" dirty="0"/>
          </a:p>
          <a:p>
            <a:pPr marL="342900" indent="-342900">
              <a:buFont typeface="+mj-lt"/>
              <a:buAutoNum type="arabicPeriod"/>
            </a:pPr>
            <a:r>
              <a:rPr lang="en-US" sz="1500" dirty="0">
                <a:solidFill>
                  <a:srgbClr val="000000"/>
                </a:solidFill>
              </a:rPr>
              <a:t>Rudd, D.M, Mandrusiak, M., &amp;  Joiner Jr., T. E. (2006) The Case Against No-Suicide Contracts: The Commitment to Treatment Statement as a Practice Alternative </a:t>
            </a:r>
            <a:r>
              <a:rPr lang="en-US" sz="1500" i="1" dirty="0">
                <a:solidFill>
                  <a:srgbClr val="000000"/>
                </a:solidFill>
              </a:rPr>
              <a:t>Journal of Clinical Psychology</a:t>
            </a:r>
            <a:r>
              <a:rPr lang="en-US" sz="1500" dirty="0">
                <a:solidFill>
                  <a:srgbClr val="000000"/>
                </a:solidFill>
              </a:rPr>
              <a:t>: Vol. 62(2), 243–251 </a:t>
            </a:r>
          </a:p>
          <a:p>
            <a:pPr marL="342900" indent="-342900">
              <a:buFont typeface="+mj-lt"/>
              <a:buAutoNum type="arabicPeriod"/>
            </a:pPr>
            <a:r>
              <a:rPr lang="en-US" sz="1500" dirty="0">
                <a:solidFill>
                  <a:srgbClr val="000000"/>
                </a:solidFill>
              </a:rPr>
              <a:t>Stanley, B. &amp; Brown, G. K. (2008). </a:t>
            </a:r>
            <a:r>
              <a:rPr lang="en-US" sz="1500" i="1" dirty="0">
                <a:solidFill>
                  <a:srgbClr val="000000"/>
                </a:solidFill>
              </a:rPr>
              <a:t>The Safety Plan Treatment Manual to Reduce Suicide Risk: Veteran Version</a:t>
            </a:r>
            <a:r>
              <a:rPr lang="en-US" sz="1500" dirty="0">
                <a:solidFill>
                  <a:srgbClr val="000000"/>
                </a:solidFill>
              </a:rPr>
              <a:t>.</a:t>
            </a:r>
            <a:r>
              <a:rPr lang="en-US" sz="1500" i="1" dirty="0">
                <a:solidFill>
                  <a:srgbClr val="000000"/>
                </a:solidFill>
              </a:rPr>
              <a:t> </a:t>
            </a:r>
            <a:r>
              <a:rPr lang="en-US" sz="1500" dirty="0">
                <a:solidFill>
                  <a:srgbClr val="000000"/>
                </a:solidFill>
              </a:rPr>
              <a:t>Washington, D.C.: United States Department of Veterans Affairs.</a:t>
            </a:r>
          </a:p>
          <a:p>
            <a:pPr marL="0" indent="0">
              <a:buNone/>
            </a:pPr>
            <a:endParaRPr lang="en-US" sz="1600" dirty="0"/>
          </a:p>
          <a:p>
            <a:pPr marL="0" indent="0">
              <a:buNone/>
            </a:pPr>
            <a:endParaRPr lang="en-US" sz="1600" dirty="0"/>
          </a:p>
          <a:p>
            <a:pPr>
              <a:buFont typeface="+mj-lt"/>
              <a:buAutoNum type="arabicPeriod"/>
            </a:pPr>
            <a:endParaRPr lang="en-US" sz="1600" dirty="0"/>
          </a:p>
          <a:p>
            <a:pPr marL="461772" indent="-342900">
              <a:buAutoNum type="arabicPeriod" startAt="7"/>
            </a:pPr>
            <a:endParaRPr lang="en-US" sz="1600" dirty="0"/>
          </a:p>
          <a:p>
            <a:pPr marL="118872" indent="0">
              <a:buNone/>
            </a:pPr>
            <a:endParaRPr lang="en-US" sz="1600" dirty="0"/>
          </a:p>
          <a:p>
            <a:pPr marL="0" indent="0">
              <a:buNone/>
            </a:pPr>
            <a:endParaRPr lang="en-US" dirty="0"/>
          </a:p>
        </p:txBody>
      </p:sp>
    </p:spTree>
    <p:extLst>
      <p:ext uri="{BB962C8B-B14F-4D97-AF65-F5344CB8AC3E}">
        <p14:creationId xmlns:p14="http://schemas.microsoft.com/office/powerpoint/2010/main" val="87506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References and Informational Websites </a:t>
            </a:r>
            <a:br>
              <a:rPr lang="en-US" dirty="0"/>
            </a:br>
            <a:endParaRPr lang="en-US" dirty="0"/>
          </a:p>
        </p:txBody>
      </p:sp>
      <p:sp>
        <p:nvSpPr>
          <p:cNvPr id="3" name="Content Placeholder 2"/>
          <p:cNvSpPr>
            <a:spLocks noGrp="1"/>
          </p:cNvSpPr>
          <p:nvPr>
            <p:ph sz="quarter" idx="1"/>
          </p:nvPr>
        </p:nvSpPr>
        <p:spPr/>
        <p:txBody>
          <a:bodyPr>
            <a:normAutofit fontScale="77500" lnSpcReduction="20000"/>
          </a:bodyPr>
          <a:lstStyle/>
          <a:p>
            <a:pPr marL="118872" indent="0">
              <a:buNone/>
            </a:pPr>
            <a:r>
              <a:rPr lang="en-US" sz="1600" dirty="0"/>
              <a:t/>
            </a:r>
            <a:br>
              <a:rPr lang="en-US" sz="1600" dirty="0"/>
            </a:br>
            <a:endParaRPr lang="en-US" sz="1600" dirty="0"/>
          </a:p>
          <a:p>
            <a:pPr marL="342900" indent="-342900">
              <a:buFont typeface="+mj-lt"/>
              <a:buAutoNum type="arabicPeriod"/>
            </a:pPr>
            <a:r>
              <a:rPr lang="en-US" sz="2200" dirty="0">
                <a:hlinkClick r:id="rId2"/>
              </a:rPr>
              <a:t>http://www.cdc.gov/violenceprevention/suicide/statistics/</a:t>
            </a:r>
            <a:r>
              <a:rPr lang="en-US" sz="2200" dirty="0"/>
              <a:t/>
            </a:r>
            <a:br>
              <a:rPr lang="en-US" sz="2200" dirty="0"/>
            </a:br>
            <a:endParaRPr lang="en-US" sz="2200" dirty="0">
              <a:hlinkClick r:id="" action="ppaction://noaction"/>
            </a:endParaRPr>
          </a:p>
          <a:p>
            <a:pPr marL="342900" indent="-342900">
              <a:buFont typeface="+mj-lt"/>
              <a:buAutoNum type="arabicPeriod"/>
            </a:pPr>
            <a:r>
              <a:rPr lang="en-US" sz="2200" dirty="0">
                <a:hlinkClick r:id="" action="ppaction://noaction"/>
              </a:rPr>
              <a:t>http</a:t>
            </a:r>
            <a:r>
              <a:rPr lang="en-US" sz="2200" dirty="0">
                <a:hlinkClick r:id="rId3"/>
              </a:rPr>
              <a:t>://vaww.mentalhealth.va.gov/suicide.asp</a:t>
            </a:r>
            <a:r>
              <a:rPr lang="en-US" sz="2200" dirty="0"/>
              <a:t/>
            </a:r>
            <a:br>
              <a:rPr lang="en-US" sz="2200" dirty="0"/>
            </a:br>
            <a:endParaRPr lang="en-US" sz="2200" dirty="0"/>
          </a:p>
          <a:p>
            <a:pPr marL="342900" indent="-342900">
              <a:buFont typeface="+mj-lt"/>
              <a:buAutoNum type="arabicPeriod"/>
            </a:pPr>
            <a:r>
              <a:rPr lang="en-US" sz="2200" dirty="0">
                <a:hlinkClick r:id="rId4"/>
              </a:rPr>
              <a:t>http://mentalhealth.samhsa.gov/suicideprevention/elderly.asp</a:t>
            </a:r>
            <a:r>
              <a:rPr lang="en-US" sz="2200" dirty="0"/>
              <a:t/>
            </a:r>
            <a:br>
              <a:rPr lang="en-US" sz="2200" dirty="0"/>
            </a:br>
            <a:endParaRPr lang="en-US" sz="2200" dirty="0"/>
          </a:p>
          <a:p>
            <a:pPr marL="342900" indent="-342900">
              <a:buFont typeface="+mj-lt"/>
              <a:buAutoNum type="arabicPeriod"/>
            </a:pPr>
            <a:r>
              <a:rPr lang="en-US" sz="2200" dirty="0">
                <a:hlinkClick r:id="rId5"/>
              </a:rPr>
              <a:t>http://www.ncbi.nlm.nih.gov/pmc/articles/PMC3107573</a:t>
            </a:r>
            <a:r>
              <a:rPr lang="en-US" sz="2200" dirty="0"/>
              <a:t/>
            </a:r>
            <a:br>
              <a:rPr lang="en-US" sz="2200" dirty="0"/>
            </a:br>
            <a:endParaRPr lang="en-US" sz="2200" dirty="0"/>
          </a:p>
          <a:p>
            <a:pPr marL="342900" indent="-342900">
              <a:buFont typeface="+mj-lt"/>
              <a:buAutoNum type="arabicPeriod"/>
            </a:pPr>
            <a:r>
              <a:rPr lang="en-US" sz="2200" dirty="0">
                <a:hlinkClick r:id="rId6"/>
              </a:rPr>
              <a:t>http://suicide.org/elderly-suicide.html</a:t>
            </a:r>
            <a:r>
              <a:rPr lang="en-US" sz="2200" dirty="0"/>
              <a:t/>
            </a:r>
            <a:br>
              <a:rPr lang="en-US" sz="2200" dirty="0"/>
            </a:br>
            <a:endParaRPr lang="en-US" sz="2200" dirty="0"/>
          </a:p>
          <a:p>
            <a:pPr marL="342900" indent="-342900">
              <a:buFont typeface="+mj-lt"/>
              <a:buAutoNum type="arabicPeriod"/>
            </a:pPr>
            <a:r>
              <a:rPr lang="en-US" sz="2200" dirty="0">
                <a:hlinkClick r:id="rId7"/>
              </a:rPr>
              <a:t>http://suicidepreventionlifeline.org/</a:t>
            </a:r>
            <a:endParaRPr lang="en-US" sz="2200" dirty="0"/>
          </a:p>
          <a:p>
            <a:pPr marL="0" indent="0">
              <a:buNone/>
            </a:pPr>
            <a:endParaRPr lang="en-US" sz="1600" dirty="0"/>
          </a:p>
          <a:p>
            <a:pPr marL="118872" indent="0">
              <a:buNone/>
            </a:pPr>
            <a:endParaRPr lang="en-US" sz="1600" dirty="0">
              <a:cs typeface="Times New Roman" pitchFamily="18" charset="0"/>
            </a:endParaRPr>
          </a:p>
          <a:p>
            <a:pPr marL="0" indent="0">
              <a:buNone/>
            </a:pPr>
            <a:r>
              <a:rPr lang="en-US" sz="1600" dirty="0">
                <a:cs typeface="Times New Roman" pitchFamily="18" charset="0"/>
              </a:rPr>
              <a:t/>
            </a:r>
            <a:br>
              <a:rPr lang="en-US" sz="1600" dirty="0">
                <a:cs typeface="Times New Roman" pitchFamily="18" charset="0"/>
              </a:rPr>
            </a:br>
            <a:endParaRPr lang="en-US" sz="1600" dirty="0">
              <a:cs typeface="Times New Roman" pitchFamily="18" charset="0"/>
            </a:endParaRPr>
          </a:p>
          <a:p>
            <a:pPr marL="0" indent="0">
              <a:buNone/>
            </a:pPr>
            <a:endParaRPr lang="en-US" sz="1600" dirty="0"/>
          </a:p>
          <a:p>
            <a:pPr marL="0" indent="0">
              <a:buNone/>
            </a:pPr>
            <a:endParaRPr lang="en-US" sz="1600" dirty="0"/>
          </a:p>
          <a:p>
            <a:pPr>
              <a:buFont typeface="+mj-lt"/>
              <a:buAutoNum type="arabicPeriod"/>
            </a:pPr>
            <a:endParaRPr lang="en-US" sz="1600" dirty="0"/>
          </a:p>
          <a:p>
            <a:pPr marL="461772" indent="-342900">
              <a:buAutoNum type="arabicPeriod" startAt="7"/>
            </a:pPr>
            <a:endParaRPr lang="en-US" sz="1600" dirty="0"/>
          </a:p>
          <a:p>
            <a:pPr marL="118872" indent="0">
              <a:buNone/>
            </a:pPr>
            <a:endParaRPr lang="en-US" sz="1600" dirty="0"/>
          </a:p>
          <a:p>
            <a:pPr marL="0" indent="0">
              <a:buNone/>
            </a:pPr>
            <a:endParaRPr lang="en-US" dirty="0"/>
          </a:p>
        </p:txBody>
      </p:sp>
    </p:spTree>
    <p:extLst>
      <p:ext uri="{BB962C8B-B14F-4D97-AF65-F5344CB8AC3E}">
        <p14:creationId xmlns:p14="http://schemas.microsoft.com/office/powerpoint/2010/main" val="32764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514600"/>
            <a:ext cx="5715000" cy="2209800"/>
          </a:xfrm>
        </p:spPr>
        <p:txBody>
          <a:bodyPr>
            <a:prstTxWarp prst="textChevron">
              <a:avLst>
                <a:gd name="adj" fmla="val 39644"/>
              </a:avLst>
            </a:prstTxWarp>
          </a:bodyPr>
          <a:lstStyle/>
          <a:p>
            <a:r>
              <a:rPr lang="en-US" dirty="0">
                <a:effectLst>
                  <a:reflection blurRad="6350" stA="60000" endA="900" endPos="58000" dir="5400000" sy="-100000" algn="bl" rotWithShape="0"/>
                </a:effectLst>
              </a:rPr>
              <a:t>Questions</a:t>
            </a:r>
          </a:p>
        </p:txBody>
      </p:sp>
    </p:spTree>
    <p:extLst>
      <p:ext uri="{BB962C8B-B14F-4D97-AF65-F5344CB8AC3E}">
        <p14:creationId xmlns:p14="http://schemas.microsoft.com/office/powerpoint/2010/main" val="3591015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67D2F-37FE-4731-B9EC-D70C3C08D096}"/>
              </a:ext>
            </a:extLst>
          </p:cNvPr>
          <p:cNvSpPr>
            <a:spLocks noGrp="1"/>
          </p:cNvSpPr>
          <p:nvPr>
            <p:ph type="title"/>
          </p:nvPr>
        </p:nvSpPr>
        <p:spPr>
          <a:xfrm>
            <a:off x="1065402" y="365125"/>
            <a:ext cx="10288398" cy="1325563"/>
          </a:xfrm>
        </p:spPr>
        <p:txBody>
          <a:bodyPr/>
          <a:lstStyle/>
          <a:p>
            <a:r>
              <a:rPr lang="en-US" altLang="en-US" dirty="0"/>
              <a:t>Physiology &amp; Limbic System</a:t>
            </a:r>
            <a:endParaRPr lang="en-US" dirty="0"/>
          </a:p>
        </p:txBody>
      </p:sp>
      <p:pic>
        <p:nvPicPr>
          <p:cNvPr id="4" name="Picture 2">
            <a:extLst>
              <a:ext uri="{FF2B5EF4-FFF2-40B4-BE49-F238E27FC236}">
                <a16:creationId xmlns:a16="http://schemas.microsoft.com/office/drawing/2014/main" xmlns="" id="{48EF2984-5525-4ED0-A6D5-2EF5BE645D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8118" y="2314142"/>
            <a:ext cx="4407015" cy="33052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descr="http://blisstunes.com/wp-content/plugins/rss-poster/cache/e0da8_limbicsystem.jpg">
            <a:extLst>
              <a:ext uri="{FF2B5EF4-FFF2-40B4-BE49-F238E27FC236}">
                <a16:creationId xmlns:a16="http://schemas.microsoft.com/office/drawing/2014/main" xmlns="" id="{C383E96D-4229-4283-8742-CC4EAA323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845" y="2081386"/>
            <a:ext cx="4922955" cy="3770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5972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1"/>
            <a:ext cx="7315200" cy="1154097"/>
          </a:xfrm>
        </p:spPr>
        <p:txBody>
          <a:bodyPr/>
          <a:lstStyle/>
          <a:p>
            <a:r>
              <a:rPr lang="en-US" dirty="0"/>
              <a:t>Worldwide Data</a:t>
            </a:r>
          </a:p>
        </p:txBody>
      </p:sp>
      <p:sp>
        <p:nvSpPr>
          <p:cNvPr id="3" name="Content Placeholder 2"/>
          <p:cNvSpPr>
            <a:spLocks noGrp="1"/>
          </p:cNvSpPr>
          <p:nvPr>
            <p:ph idx="1"/>
          </p:nvPr>
        </p:nvSpPr>
        <p:spPr>
          <a:xfrm>
            <a:off x="2320954" y="2310381"/>
            <a:ext cx="7315200" cy="4061830"/>
          </a:xfrm>
        </p:spPr>
        <p:txBody>
          <a:bodyPr>
            <a:normAutofit fontScale="70000" lnSpcReduction="20000"/>
          </a:bodyPr>
          <a:lstStyle/>
          <a:p>
            <a:r>
              <a:rPr lang="en-US" sz="3300" dirty="0">
                <a:latin typeface="Arial" panose="020B0604020202020204" pitchFamily="34" charset="0"/>
                <a:cs typeface="Arial" panose="020B0604020202020204" pitchFamily="34" charset="0"/>
              </a:rPr>
              <a:t>Over 1,000,000 people die by suicide every year.</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a:t>
            </a:r>
          </a:p>
          <a:p>
            <a:r>
              <a:rPr lang="en-US" sz="3300" dirty="0">
                <a:latin typeface="Arial" panose="020B0604020202020204" pitchFamily="34" charset="0"/>
                <a:cs typeface="Arial" panose="020B0604020202020204" pitchFamily="34" charset="0"/>
              </a:rPr>
              <a:t>There is one death by suicide in the world every 40 seconds.</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a:t>
            </a:r>
          </a:p>
          <a:p>
            <a:r>
              <a:rPr lang="en-US" sz="3300" dirty="0">
                <a:latin typeface="Arial" panose="020B0604020202020204" pitchFamily="34" charset="0"/>
                <a:cs typeface="Arial" panose="020B0604020202020204" pitchFamily="34" charset="0"/>
              </a:rPr>
              <a:t>Suicide is the second leading cause of death among 15–29 year-olds</a:t>
            </a:r>
            <a:br>
              <a:rPr lang="en-US" sz="3300" dirty="0">
                <a:latin typeface="Arial" panose="020B0604020202020204" pitchFamily="34" charset="0"/>
                <a:cs typeface="Arial" panose="020B0604020202020204" pitchFamily="34" charset="0"/>
              </a:rPr>
            </a:br>
            <a:endParaRPr lang="en-US" sz="3300" dirty="0">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 Suicide is the 3</a:t>
            </a:r>
            <a:r>
              <a:rPr lang="en-US" sz="3300" baseline="30000" dirty="0">
                <a:latin typeface="Arial" panose="020B0604020202020204" pitchFamily="34" charset="0"/>
                <a:cs typeface="Arial" panose="020B0604020202020204" pitchFamily="34" charset="0"/>
              </a:rPr>
              <a:t>rd</a:t>
            </a:r>
            <a:r>
              <a:rPr lang="en-US" sz="3300" dirty="0">
                <a:latin typeface="Arial" panose="020B0604020202020204" pitchFamily="34" charset="0"/>
                <a:cs typeface="Arial" panose="020B0604020202020204" pitchFamily="34" charset="0"/>
              </a:rPr>
              <a:t> leading cause of death in the world for those aged 15-44 years. </a:t>
            </a:r>
          </a:p>
          <a:p>
            <a:pPr marL="0" indent="0">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(WHO 2016)</a:t>
            </a:r>
          </a:p>
          <a:p>
            <a:endParaRPr lang="en-US" dirty="0"/>
          </a:p>
        </p:txBody>
      </p:sp>
    </p:spTree>
    <p:extLst>
      <p:ext uri="{BB962C8B-B14F-4D97-AF65-F5344CB8AC3E}">
        <p14:creationId xmlns:p14="http://schemas.microsoft.com/office/powerpoint/2010/main" val="209071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611" y="457201"/>
            <a:ext cx="8695113" cy="1154097"/>
          </a:xfrm>
        </p:spPr>
        <p:txBody>
          <a:bodyPr/>
          <a:lstStyle/>
          <a:p>
            <a:pPr algn="ctr"/>
            <a:r>
              <a:rPr lang="en-US" b="1" dirty="0"/>
              <a:t>Suicide Rates By Country</a:t>
            </a:r>
            <a:endParaRPr lang="en-US" dirty="0"/>
          </a:p>
        </p:txBody>
      </p:sp>
      <p:graphicFrame>
        <p:nvGraphicFramePr>
          <p:cNvPr id="4" name="Content Placeholder 3"/>
          <p:cNvGraphicFramePr>
            <a:graphicFrameLocks noGrp="1"/>
          </p:cNvGraphicFramePr>
          <p:nvPr>
            <p:ph idx="1"/>
            <p:extLst/>
          </p:nvPr>
        </p:nvGraphicFramePr>
        <p:xfrm>
          <a:off x="2857500" y="1796244"/>
          <a:ext cx="6629400" cy="4299757"/>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tblGrid>
              <a:tr h="390887">
                <a:tc>
                  <a:txBody>
                    <a:bodyPr/>
                    <a:lstStyle/>
                    <a:p>
                      <a:r>
                        <a:rPr lang="en-US" dirty="0"/>
                        <a:t>1</a:t>
                      </a:r>
                    </a:p>
                  </a:txBody>
                  <a:tcPr anchor="ctr"/>
                </a:tc>
                <a:tc>
                  <a:txBody>
                    <a:bodyPr/>
                    <a:lstStyle/>
                    <a:p>
                      <a:r>
                        <a:rPr lang="en-US"/>
                        <a:t>Guyana</a:t>
                      </a:r>
                      <a:endParaRPr lang="en-US" dirty="0"/>
                    </a:p>
                  </a:txBody>
                  <a:tcPr anchor="ctr"/>
                </a:tc>
                <a:tc>
                  <a:txBody>
                    <a:bodyPr/>
                    <a:lstStyle/>
                    <a:p>
                      <a:r>
                        <a:rPr lang="en-US" dirty="0"/>
                        <a:t>44.2</a:t>
                      </a:r>
                    </a:p>
                  </a:txBody>
                  <a:tcPr anchor="ctr"/>
                </a:tc>
                <a:extLst>
                  <a:ext uri="{0D108BD9-81ED-4DB2-BD59-A6C34878D82A}">
                    <a16:rowId xmlns:a16="http://schemas.microsoft.com/office/drawing/2014/main" xmlns="" val="10000"/>
                  </a:ext>
                </a:extLst>
              </a:tr>
              <a:tr h="390887">
                <a:tc>
                  <a:txBody>
                    <a:bodyPr/>
                    <a:lstStyle/>
                    <a:p>
                      <a:r>
                        <a:rPr lang="en-US" dirty="0"/>
                        <a:t>2</a:t>
                      </a:r>
                    </a:p>
                  </a:txBody>
                  <a:tcPr anchor="ctr"/>
                </a:tc>
                <a:tc>
                  <a:txBody>
                    <a:bodyPr/>
                    <a:lstStyle/>
                    <a:p>
                      <a:r>
                        <a:rPr lang="en-US"/>
                        <a:t>South Korea</a:t>
                      </a:r>
                    </a:p>
                  </a:txBody>
                  <a:tcPr anchor="ctr"/>
                </a:tc>
                <a:tc>
                  <a:txBody>
                    <a:bodyPr/>
                    <a:lstStyle/>
                    <a:p>
                      <a:r>
                        <a:rPr lang="en-US" dirty="0"/>
                        <a:t>28.9</a:t>
                      </a:r>
                    </a:p>
                  </a:txBody>
                  <a:tcPr anchor="ctr"/>
                </a:tc>
                <a:extLst>
                  <a:ext uri="{0D108BD9-81ED-4DB2-BD59-A6C34878D82A}">
                    <a16:rowId xmlns:a16="http://schemas.microsoft.com/office/drawing/2014/main" xmlns="" val="10001"/>
                  </a:ext>
                </a:extLst>
              </a:tr>
              <a:tr h="390887">
                <a:tc>
                  <a:txBody>
                    <a:bodyPr/>
                    <a:lstStyle/>
                    <a:p>
                      <a:r>
                        <a:rPr lang="en-US" dirty="0"/>
                        <a:t>3</a:t>
                      </a:r>
                    </a:p>
                  </a:txBody>
                  <a:tcPr anchor="ctr"/>
                </a:tc>
                <a:tc>
                  <a:txBody>
                    <a:bodyPr/>
                    <a:lstStyle/>
                    <a:p>
                      <a:r>
                        <a:rPr lang="en-US" dirty="0"/>
                        <a:t>Sri Lanka</a:t>
                      </a:r>
                    </a:p>
                  </a:txBody>
                  <a:tcPr anchor="ctr"/>
                </a:tc>
                <a:tc>
                  <a:txBody>
                    <a:bodyPr/>
                    <a:lstStyle/>
                    <a:p>
                      <a:r>
                        <a:rPr lang="en-US" dirty="0"/>
                        <a:t>28.8</a:t>
                      </a:r>
                    </a:p>
                  </a:txBody>
                  <a:tcPr anchor="ctr"/>
                </a:tc>
                <a:extLst>
                  <a:ext uri="{0D108BD9-81ED-4DB2-BD59-A6C34878D82A}">
                    <a16:rowId xmlns:a16="http://schemas.microsoft.com/office/drawing/2014/main" xmlns="" val="10002"/>
                  </a:ext>
                </a:extLst>
              </a:tr>
              <a:tr h="390887">
                <a:tc>
                  <a:txBody>
                    <a:bodyPr/>
                    <a:lstStyle/>
                    <a:p>
                      <a:r>
                        <a:rPr lang="en-US"/>
                        <a:t>4</a:t>
                      </a:r>
                    </a:p>
                  </a:txBody>
                  <a:tcPr anchor="ctr"/>
                </a:tc>
                <a:tc>
                  <a:txBody>
                    <a:bodyPr/>
                    <a:lstStyle/>
                    <a:p>
                      <a:r>
                        <a:rPr lang="en-US"/>
                        <a:t>Lithuania</a:t>
                      </a:r>
                      <a:endParaRPr lang="en-US" dirty="0"/>
                    </a:p>
                  </a:txBody>
                  <a:tcPr anchor="ctr"/>
                </a:tc>
                <a:tc>
                  <a:txBody>
                    <a:bodyPr/>
                    <a:lstStyle/>
                    <a:p>
                      <a:r>
                        <a:rPr lang="en-US" dirty="0"/>
                        <a:t>28.2</a:t>
                      </a:r>
                    </a:p>
                  </a:txBody>
                  <a:tcPr anchor="ctr"/>
                </a:tc>
                <a:extLst>
                  <a:ext uri="{0D108BD9-81ED-4DB2-BD59-A6C34878D82A}">
                    <a16:rowId xmlns:a16="http://schemas.microsoft.com/office/drawing/2014/main" xmlns="" val="10003"/>
                  </a:ext>
                </a:extLst>
              </a:tr>
              <a:tr h="390887">
                <a:tc>
                  <a:txBody>
                    <a:bodyPr/>
                    <a:lstStyle/>
                    <a:p>
                      <a:r>
                        <a:rPr lang="en-US" dirty="0"/>
                        <a:t>5</a:t>
                      </a:r>
                    </a:p>
                  </a:txBody>
                  <a:tcPr anchor="ctr"/>
                </a:tc>
                <a:tc>
                  <a:txBody>
                    <a:bodyPr/>
                    <a:lstStyle/>
                    <a:p>
                      <a:r>
                        <a:rPr lang="en-US"/>
                        <a:t>Suriname</a:t>
                      </a:r>
                      <a:endParaRPr lang="en-US" dirty="0"/>
                    </a:p>
                  </a:txBody>
                  <a:tcPr anchor="ctr"/>
                </a:tc>
                <a:tc>
                  <a:txBody>
                    <a:bodyPr/>
                    <a:lstStyle/>
                    <a:p>
                      <a:r>
                        <a:rPr lang="en-US" dirty="0"/>
                        <a:t>27.8</a:t>
                      </a:r>
                    </a:p>
                  </a:txBody>
                  <a:tcPr anchor="ctr"/>
                </a:tc>
                <a:extLst>
                  <a:ext uri="{0D108BD9-81ED-4DB2-BD59-A6C34878D82A}">
                    <a16:rowId xmlns:a16="http://schemas.microsoft.com/office/drawing/2014/main" xmlns="" val="10004"/>
                  </a:ext>
                </a:extLst>
              </a:tr>
              <a:tr h="390887">
                <a:tc>
                  <a:txBody>
                    <a:bodyPr/>
                    <a:lstStyle/>
                    <a:p>
                      <a:r>
                        <a:rPr lang="en-US"/>
                        <a:t>6</a:t>
                      </a:r>
                    </a:p>
                  </a:txBody>
                  <a:tcPr anchor="ctr"/>
                </a:tc>
                <a:tc>
                  <a:txBody>
                    <a:bodyPr/>
                    <a:lstStyle/>
                    <a:p>
                      <a:r>
                        <a:rPr lang="en-US" dirty="0"/>
                        <a:t>Mozambique</a:t>
                      </a:r>
                    </a:p>
                  </a:txBody>
                  <a:tcPr anchor="ctr"/>
                </a:tc>
                <a:tc>
                  <a:txBody>
                    <a:bodyPr/>
                    <a:lstStyle/>
                    <a:p>
                      <a:r>
                        <a:rPr lang="en-US" dirty="0"/>
                        <a:t>27.4</a:t>
                      </a:r>
                    </a:p>
                  </a:txBody>
                  <a:tcPr anchor="ctr"/>
                </a:tc>
                <a:extLst>
                  <a:ext uri="{0D108BD9-81ED-4DB2-BD59-A6C34878D82A}">
                    <a16:rowId xmlns:a16="http://schemas.microsoft.com/office/drawing/2014/main" xmlns="" val="10005"/>
                  </a:ext>
                </a:extLst>
              </a:tr>
              <a:tr h="390887">
                <a:tc>
                  <a:txBody>
                    <a:bodyPr/>
                    <a:lstStyle/>
                    <a:p>
                      <a:r>
                        <a:rPr lang="en-US"/>
                        <a:t>7</a:t>
                      </a:r>
                    </a:p>
                  </a:txBody>
                  <a:tcPr anchor="ctr"/>
                </a:tc>
                <a:tc>
                  <a:txBody>
                    <a:bodyPr/>
                    <a:lstStyle/>
                    <a:p>
                      <a:r>
                        <a:rPr lang="en-US"/>
                        <a:t>Tanzania</a:t>
                      </a:r>
                      <a:endParaRPr lang="en-US" dirty="0"/>
                    </a:p>
                  </a:txBody>
                  <a:tcPr anchor="ctr"/>
                </a:tc>
                <a:tc>
                  <a:txBody>
                    <a:bodyPr/>
                    <a:lstStyle/>
                    <a:p>
                      <a:r>
                        <a:rPr lang="en-US" dirty="0"/>
                        <a:t>24.9</a:t>
                      </a:r>
                    </a:p>
                  </a:txBody>
                  <a:tcPr anchor="ctr"/>
                </a:tc>
                <a:extLst>
                  <a:ext uri="{0D108BD9-81ED-4DB2-BD59-A6C34878D82A}">
                    <a16:rowId xmlns:a16="http://schemas.microsoft.com/office/drawing/2014/main" xmlns="" val="10006"/>
                  </a:ext>
                </a:extLst>
              </a:tr>
              <a:tr h="390887">
                <a:tc>
                  <a:txBody>
                    <a:bodyPr/>
                    <a:lstStyle/>
                    <a:p>
                      <a:r>
                        <a:rPr lang="en-US"/>
                        <a:t>8</a:t>
                      </a:r>
                    </a:p>
                  </a:txBody>
                  <a:tcPr anchor="ctr"/>
                </a:tc>
                <a:tc>
                  <a:txBody>
                    <a:bodyPr/>
                    <a:lstStyle/>
                    <a:p>
                      <a:r>
                        <a:rPr lang="en-US"/>
                        <a:t>Nepal</a:t>
                      </a:r>
                      <a:endParaRPr lang="en-US" dirty="0"/>
                    </a:p>
                  </a:txBody>
                  <a:tcPr anchor="ctr"/>
                </a:tc>
                <a:tc>
                  <a:txBody>
                    <a:bodyPr/>
                    <a:lstStyle/>
                    <a:p>
                      <a:r>
                        <a:rPr lang="en-US" dirty="0"/>
                        <a:t>24.9</a:t>
                      </a:r>
                    </a:p>
                  </a:txBody>
                  <a:tcPr anchor="ctr"/>
                </a:tc>
                <a:extLst>
                  <a:ext uri="{0D108BD9-81ED-4DB2-BD59-A6C34878D82A}">
                    <a16:rowId xmlns:a16="http://schemas.microsoft.com/office/drawing/2014/main" xmlns="" val="10007"/>
                  </a:ext>
                </a:extLst>
              </a:tr>
              <a:tr h="390887">
                <a:tc>
                  <a:txBody>
                    <a:bodyPr/>
                    <a:lstStyle/>
                    <a:p>
                      <a:r>
                        <a:rPr lang="en-US" dirty="0"/>
                        <a:t>9</a:t>
                      </a:r>
                    </a:p>
                  </a:txBody>
                  <a:tcPr anchor="ctr"/>
                </a:tc>
                <a:tc>
                  <a:txBody>
                    <a:bodyPr/>
                    <a:lstStyle/>
                    <a:p>
                      <a:r>
                        <a:rPr lang="en-US"/>
                        <a:t>Kazakhstan</a:t>
                      </a:r>
                    </a:p>
                  </a:txBody>
                  <a:tcPr anchor="ctr"/>
                </a:tc>
                <a:tc>
                  <a:txBody>
                    <a:bodyPr/>
                    <a:lstStyle/>
                    <a:p>
                      <a:r>
                        <a:rPr lang="en-US" dirty="0"/>
                        <a:t>23.8</a:t>
                      </a:r>
                    </a:p>
                  </a:txBody>
                  <a:tcPr anchor="ctr"/>
                </a:tc>
                <a:extLst>
                  <a:ext uri="{0D108BD9-81ED-4DB2-BD59-A6C34878D82A}">
                    <a16:rowId xmlns:a16="http://schemas.microsoft.com/office/drawing/2014/main" xmlns="" val="10008"/>
                  </a:ext>
                </a:extLst>
              </a:tr>
              <a:tr h="390887">
                <a:tc>
                  <a:txBody>
                    <a:bodyPr/>
                    <a:lstStyle/>
                    <a:p>
                      <a:r>
                        <a:rPr lang="en-US" dirty="0"/>
                        <a:t>10</a:t>
                      </a:r>
                    </a:p>
                  </a:txBody>
                  <a:tcPr anchor="ctr"/>
                </a:tc>
                <a:tc>
                  <a:txBody>
                    <a:bodyPr/>
                    <a:lstStyle/>
                    <a:p>
                      <a:r>
                        <a:rPr lang="en-US" dirty="0"/>
                        <a:t>Burundi</a:t>
                      </a:r>
                    </a:p>
                  </a:txBody>
                  <a:tcPr anchor="ctr"/>
                </a:tc>
                <a:tc>
                  <a:txBody>
                    <a:bodyPr/>
                    <a:lstStyle/>
                    <a:p>
                      <a:r>
                        <a:rPr lang="en-US" dirty="0"/>
                        <a:t>23.1</a:t>
                      </a:r>
                    </a:p>
                  </a:txBody>
                  <a:tcPr anchor="ctr"/>
                </a:tc>
                <a:extLst>
                  <a:ext uri="{0D108BD9-81ED-4DB2-BD59-A6C34878D82A}">
                    <a16:rowId xmlns:a16="http://schemas.microsoft.com/office/drawing/2014/main" xmlns="" val="10009"/>
                  </a:ext>
                </a:extLst>
              </a:tr>
              <a:tr h="390887">
                <a:tc>
                  <a:txBody>
                    <a:bodyPr/>
                    <a:lstStyle/>
                    <a:p>
                      <a:r>
                        <a:rPr lang="en-US" dirty="0"/>
                        <a:t>43</a:t>
                      </a:r>
                    </a:p>
                  </a:txBody>
                  <a:tcPr anchor="ctr"/>
                </a:tc>
                <a:tc>
                  <a:txBody>
                    <a:bodyPr/>
                    <a:lstStyle/>
                    <a:p>
                      <a:r>
                        <a:rPr lang="en-US" dirty="0"/>
                        <a:t>USA</a:t>
                      </a:r>
                    </a:p>
                  </a:txBody>
                  <a:tcPr anchor="ctr"/>
                </a:tc>
                <a:tc>
                  <a:txBody>
                    <a:bodyPr/>
                    <a:lstStyle/>
                    <a:p>
                      <a:r>
                        <a:rPr lang="en-US" dirty="0"/>
                        <a:t>17.9</a:t>
                      </a:r>
                    </a:p>
                  </a:txBody>
                  <a:tcPr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229231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2786</Words>
  <Application>Microsoft Office PowerPoint</Application>
  <PresentationFormat>Widescreen</PresentationFormat>
  <Paragraphs>782</Paragraphs>
  <Slides>68</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ＭＳ Ｐゴシック</vt:lpstr>
      <vt:lpstr>Arial</vt:lpstr>
      <vt:lpstr>Calibri</vt:lpstr>
      <vt:lpstr>Calibri Light</vt:lpstr>
      <vt:lpstr>Corbel</vt:lpstr>
      <vt:lpstr>Georgia</vt:lpstr>
      <vt:lpstr>Times New Roman</vt:lpstr>
      <vt:lpstr>Wingdings</vt:lpstr>
      <vt:lpstr>Wingdings 2</vt:lpstr>
      <vt:lpstr>Office Theme</vt:lpstr>
      <vt:lpstr>Suicide in Various Populations: Clinical Overview</vt:lpstr>
      <vt:lpstr>Suicide Prevention  Outline</vt:lpstr>
      <vt:lpstr>Mental Illness</vt:lpstr>
      <vt:lpstr>Mood Disorders</vt:lpstr>
      <vt:lpstr>Severe Mental Illness</vt:lpstr>
      <vt:lpstr>Severe Mental Illness and Violence risk           Teplin, et. Al., 2005)</vt:lpstr>
      <vt:lpstr>Physiology &amp; Limbic System</vt:lpstr>
      <vt:lpstr>Worldwide Data</vt:lpstr>
      <vt:lpstr>Suicide Rates By Country</vt:lpstr>
      <vt:lpstr>Suicide Prevention  Brief overview</vt:lpstr>
      <vt:lpstr>Suicide Prevention   Brief Overview</vt:lpstr>
      <vt:lpstr>Suicide Statistics</vt:lpstr>
      <vt:lpstr>PowerPoint Presentation</vt:lpstr>
      <vt:lpstr>PowerPoint Presentation</vt:lpstr>
      <vt:lpstr>USA Suicide 2014 Data</vt:lpstr>
      <vt:lpstr>USA Suicide 2016 Data</vt:lpstr>
      <vt:lpstr>Leading Cause of Death by Age</vt:lpstr>
      <vt:lpstr>General Population Statistics</vt:lpstr>
      <vt:lpstr>Stats by Age and Gender</vt:lpstr>
      <vt:lpstr>Suicide Youth and Young Adults Rates</vt:lpstr>
      <vt:lpstr> Among students in grades 9-12 in the U.S. during 2013 </vt:lpstr>
      <vt:lpstr>Suicide by Race</vt:lpstr>
      <vt:lpstr>Suicide Rates Among VHA User Male Veterans and Non-Veteran Males in 23 States</vt:lpstr>
      <vt:lpstr>Suicide Rates Among Middle Age (35-64 years) U.S. Adults and Users of VHA Services by Gender</vt:lpstr>
      <vt:lpstr>Facts about Veteran suicide</vt:lpstr>
      <vt:lpstr>Police Officers are also at Risk </vt:lpstr>
      <vt:lpstr>PowerPoint Presentation</vt:lpstr>
      <vt:lpstr>Suicide Prevention   Myths and Misinformation  </vt:lpstr>
      <vt:lpstr>Suicide Prevention   Myths and Misinformation  </vt:lpstr>
      <vt:lpstr>Suicide Prevention  Myths and Misinformation  </vt:lpstr>
      <vt:lpstr>Suicide Prevention  Myths and Misinformation  </vt:lpstr>
      <vt:lpstr>Suicide Prevention  Suicide Risk Factors </vt:lpstr>
      <vt:lpstr>Suicide Prevention  Suicide Risk Factors </vt:lpstr>
      <vt:lpstr>Suicide Prevention  Factors that may increase risks</vt:lpstr>
      <vt:lpstr>Suicide Prevention  Signs of suicidal thinking</vt:lpstr>
      <vt:lpstr>Suicide Prevention  Signs of Suicidal Thinking</vt:lpstr>
      <vt:lpstr>Suicide Prevention  Signs of Suicidal Thinking</vt:lpstr>
      <vt:lpstr>Youth Warning Signs</vt:lpstr>
      <vt:lpstr>Suicide Prevention Psychosocial Stressors</vt:lpstr>
      <vt:lpstr>Psychosocial Specific to Youth</vt:lpstr>
      <vt:lpstr>Suicide Prevention What to ask?</vt:lpstr>
      <vt:lpstr>Suicide Prevention Psychosocial Stressors</vt:lpstr>
      <vt:lpstr>PROTECTIVE FACTORS</vt:lpstr>
      <vt:lpstr>Suicide Prevention Asking the Questionsking the question </vt:lpstr>
      <vt:lpstr>Suicide Prevention Asking the Questionsking the question </vt:lpstr>
      <vt:lpstr>Suicide Prevention Asking the Questionsking the question </vt:lpstr>
      <vt:lpstr>Suicide Prevention Validate the person’s experience</vt:lpstr>
      <vt:lpstr>Suicide Prevention Encourage treatment and Expedite getting help </vt:lpstr>
      <vt:lpstr>Suicide Prevention  </vt:lpstr>
      <vt:lpstr>PowerPoint Presentation</vt:lpstr>
      <vt:lpstr>  Assessment</vt:lpstr>
      <vt:lpstr>Assessment Guide What to Ask</vt:lpstr>
      <vt:lpstr>Assessment Guide What to Ask</vt:lpstr>
      <vt:lpstr>Assessment for Depression</vt:lpstr>
      <vt:lpstr>Scales for Assessing Suicide </vt:lpstr>
      <vt:lpstr>Treatment for Suicidal Ideation</vt:lpstr>
      <vt:lpstr>Treatment for Suicidal Ideation</vt:lpstr>
      <vt:lpstr>Cognitive Therapy for Suicidal Patients (CT_SP)</vt:lpstr>
      <vt:lpstr>Safety Plan</vt:lpstr>
      <vt:lpstr>Introduction to the Suicide Safety Plan </vt:lpstr>
      <vt:lpstr>Suicide Prevention Safety Plan</vt:lpstr>
      <vt:lpstr>Developing a Suicide Safety Plan </vt:lpstr>
      <vt:lpstr>Basic Components of a Safety Plan</vt:lpstr>
      <vt:lpstr>Basic Components of a Safety Plan</vt:lpstr>
      <vt:lpstr>Suicide Prevention</vt:lpstr>
      <vt:lpstr>References </vt:lpstr>
      <vt:lpstr>References and Informational Websites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in Various Populations: Clinical Overview</dc:title>
  <dc:creator>De Santis, Mark L.</dc:creator>
  <cp:lastModifiedBy>Nadine Livingston</cp:lastModifiedBy>
  <cp:revision>23</cp:revision>
  <dcterms:created xsi:type="dcterms:W3CDTF">2019-02-07T21:09:29Z</dcterms:created>
  <dcterms:modified xsi:type="dcterms:W3CDTF">2019-02-28T01:47:57Z</dcterms:modified>
</cp:coreProperties>
</file>